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67" r:id="rId3"/>
    <p:sldId id="257" r:id="rId4"/>
    <p:sldId id="261" r:id="rId5"/>
    <p:sldId id="258" r:id="rId6"/>
    <p:sldId id="270" r:id="rId7"/>
    <p:sldId id="278" r:id="rId8"/>
    <p:sldId id="259" r:id="rId9"/>
    <p:sldId id="271" r:id="rId10"/>
    <p:sldId id="279" r:id="rId11"/>
    <p:sldId id="260" r:id="rId12"/>
    <p:sldId id="280" r:id="rId13"/>
    <p:sldId id="272" r:id="rId14"/>
    <p:sldId id="262" r:id="rId15"/>
    <p:sldId id="273" r:id="rId16"/>
    <p:sldId id="263" r:id="rId17"/>
    <p:sldId id="274" r:id="rId18"/>
    <p:sldId id="285" r:id="rId19"/>
    <p:sldId id="264" r:id="rId20"/>
    <p:sldId id="275" r:id="rId21"/>
    <p:sldId id="282" r:id="rId22"/>
    <p:sldId id="281" r:id="rId23"/>
    <p:sldId id="265" r:id="rId24"/>
    <p:sldId id="276" r:id="rId25"/>
    <p:sldId id="283" r:id="rId26"/>
    <p:sldId id="266" r:id="rId27"/>
    <p:sldId id="288" r:id="rId28"/>
    <p:sldId id="287" r:id="rId29"/>
    <p:sldId id="286" r:id="rId30"/>
    <p:sldId id="268" r:id="rId31"/>
    <p:sldId id="284" r:id="rId32"/>
  </p:sldIdLst>
  <p:sldSz cx="9144000" cy="6858000" type="screen4x3"/>
  <p:notesSz cx="6858000" cy="9144000"/>
  <p:defaultTextStyle>
    <a:defPPr>
      <a:defRPr lang="de-DE"/>
    </a:defPPr>
    <a:lvl1pPr algn="l" rtl="0" fontAlgn="base">
      <a:spcBef>
        <a:spcPct val="0"/>
      </a:spcBef>
      <a:spcAft>
        <a:spcPct val="0"/>
      </a:spcAft>
      <a:defRPr sz="2400" kern="1200">
        <a:solidFill>
          <a:schemeClr val="tx1"/>
        </a:solidFill>
        <a:latin typeface="Times New Roman" charset="0"/>
        <a:ea typeface="+mn-ea"/>
        <a:cs typeface="+mn-cs"/>
      </a:defRPr>
    </a:lvl1pPr>
    <a:lvl2pPr marL="457200" algn="l" rtl="0" fontAlgn="base">
      <a:spcBef>
        <a:spcPct val="0"/>
      </a:spcBef>
      <a:spcAft>
        <a:spcPct val="0"/>
      </a:spcAft>
      <a:defRPr sz="2400" kern="1200">
        <a:solidFill>
          <a:schemeClr val="tx1"/>
        </a:solidFill>
        <a:latin typeface="Times New Roman" charset="0"/>
        <a:ea typeface="+mn-ea"/>
        <a:cs typeface="+mn-cs"/>
      </a:defRPr>
    </a:lvl2pPr>
    <a:lvl3pPr marL="914400" algn="l" rtl="0" fontAlgn="base">
      <a:spcBef>
        <a:spcPct val="0"/>
      </a:spcBef>
      <a:spcAft>
        <a:spcPct val="0"/>
      </a:spcAft>
      <a:defRPr sz="2400" kern="1200">
        <a:solidFill>
          <a:schemeClr val="tx1"/>
        </a:solidFill>
        <a:latin typeface="Times New Roman" charset="0"/>
        <a:ea typeface="+mn-ea"/>
        <a:cs typeface="+mn-cs"/>
      </a:defRPr>
    </a:lvl3pPr>
    <a:lvl4pPr marL="1371600" algn="l" rtl="0" fontAlgn="base">
      <a:spcBef>
        <a:spcPct val="0"/>
      </a:spcBef>
      <a:spcAft>
        <a:spcPct val="0"/>
      </a:spcAft>
      <a:defRPr sz="2400" kern="1200">
        <a:solidFill>
          <a:schemeClr val="tx1"/>
        </a:solidFill>
        <a:latin typeface="Times New Roman" charset="0"/>
        <a:ea typeface="+mn-ea"/>
        <a:cs typeface="+mn-cs"/>
      </a:defRPr>
    </a:lvl4pPr>
    <a:lvl5pPr marL="1828800" algn="l" rtl="0" fontAlgn="base">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535" autoAdjust="0"/>
    <p:restoredTop sz="89623" autoAdjust="0"/>
  </p:normalViewPr>
  <p:slideViewPr>
    <p:cSldViewPr>
      <p:cViewPr varScale="1">
        <p:scale>
          <a:sx n="60" d="100"/>
          <a:sy n="60" d="100"/>
        </p:scale>
        <p:origin x="-156" y="-90"/>
      </p:cViewPr>
      <p:guideLst>
        <p:guide orient="horz" pos="3408"/>
        <p:guide pos="139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4974"/>
    </p:cViewPr>
  </p:sorterViewPr>
  <p:notesViewPr>
    <p:cSldViewPr>
      <p:cViewPr varScale="1">
        <p:scale>
          <a:sx n="43" d="100"/>
          <a:sy n="43" d="100"/>
        </p:scale>
        <p:origin x="-147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de-DE"/>
          </a:p>
        </p:txBody>
      </p:sp>
      <p:sp>
        <p:nvSpPr>
          <p:cNvPr id="11267"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de-DE"/>
          </a:p>
        </p:txBody>
      </p:sp>
      <p:sp>
        <p:nvSpPr>
          <p:cNvPr id="33796"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Klicken Sie, um die Formate des Vorlagentextes zu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1270"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de-DE"/>
          </a:p>
        </p:txBody>
      </p:sp>
      <p:sp>
        <p:nvSpPr>
          <p:cNvPr id="11271"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E5438BCD-516A-4184-91A9-134787C8CB03}" type="slidenum">
              <a:rPr lang="de-DE"/>
              <a:pPr>
                <a:defRPr/>
              </a:pPr>
              <a:t>‹Nr.›</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2B10FAAD-4016-43CD-87A0-9F07774344C9}" type="slidenum">
              <a:rPr lang="de-DE"/>
              <a:pPr>
                <a:defRPr/>
              </a:pPr>
              <a:t>‹Nr.›</a:t>
            </a:fld>
            <a:endParaRPr lang="de-DE"/>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16E93430-90C1-405C-A59C-22A8A995718A}" type="slidenum">
              <a:rPr lang="de-DE"/>
              <a:pPr>
                <a:defRPr/>
              </a:pPr>
              <a:t>‹Nr.›</a:t>
            </a:fld>
            <a:endParaRPr lang="de-DE"/>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DCEA9AC7-2BFA-4FDA-B471-DF32D30CE1DF}" type="slidenum">
              <a:rPr lang="de-DE"/>
              <a:pPr>
                <a:defRPr/>
              </a:pPr>
              <a:t>‹Nr.›</a:t>
            </a:fld>
            <a:endParaRPr lang="de-DE"/>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6FA7BF06-B2CA-45EA-A116-53F660EA24B2}" type="slidenum">
              <a:rPr lang="de-DE"/>
              <a:pPr>
                <a:defRPr/>
              </a:pPr>
              <a:t>‹Nr.›</a:t>
            </a:fld>
            <a:endParaRPr lang="de-DE"/>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4"/>
          <p:cNvSpPr>
            <a:spLocks noGrp="1" noChangeArrowheads="1"/>
          </p:cNvSpPr>
          <p:nvPr>
            <p:ph type="dt" sz="half" idx="10"/>
          </p:nvPr>
        </p:nvSpPr>
        <p:spPr>
          <a:ln/>
        </p:spPr>
        <p:txBody>
          <a:bodyPr/>
          <a:lstStyle>
            <a:lvl1pPr>
              <a:defRPr/>
            </a:lvl1pPr>
          </a:lstStyle>
          <a:p>
            <a:pPr>
              <a:defRPr/>
            </a:pPr>
            <a:endParaRPr lang="de-DE"/>
          </a:p>
        </p:txBody>
      </p:sp>
      <p:sp>
        <p:nvSpPr>
          <p:cNvPr id="8" name="Rectangle 5"/>
          <p:cNvSpPr>
            <a:spLocks noGrp="1" noChangeArrowheads="1"/>
          </p:cNvSpPr>
          <p:nvPr>
            <p:ph type="ftr" sz="quarter" idx="11"/>
          </p:nvPr>
        </p:nvSpPr>
        <p:spPr>
          <a:ln/>
        </p:spPr>
        <p:txBody>
          <a:bodyPr/>
          <a:lstStyle>
            <a:lvl1pPr>
              <a:defRPr/>
            </a:lvl1pPr>
          </a:lstStyle>
          <a:p>
            <a:pPr>
              <a:defRPr/>
            </a:pPr>
            <a:endParaRPr lang="de-DE"/>
          </a:p>
        </p:txBody>
      </p:sp>
      <p:sp>
        <p:nvSpPr>
          <p:cNvPr id="9" name="Rectangle 6"/>
          <p:cNvSpPr>
            <a:spLocks noGrp="1" noChangeArrowheads="1"/>
          </p:cNvSpPr>
          <p:nvPr>
            <p:ph type="sldNum" sz="quarter" idx="12"/>
          </p:nvPr>
        </p:nvSpPr>
        <p:spPr>
          <a:ln/>
        </p:spPr>
        <p:txBody>
          <a:bodyPr/>
          <a:lstStyle>
            <a:lvl1pPr>
              <a:defRPr/>
            </a:lvl1pPr>
          </a:lstStyle>
          <a:p>
            <a:pPr>
              <a:defRPr/>
            </a:pPr>
            <a:fld id="{C36F86F2-7CC2-4959-99E5-BE759C54B391}" type="slidenum">
              <a:rPr lang="de-DE"/>
              <a:pPr>
                <a:defRPr/>
              </a:pPr>
              <a:t>‹Nr.›</a:t>
            </a:fld>
            <a:endParaRPr lang="de-DE"/>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4"/>
          <p:cNvSpPr>
            <a:spLocks noGrp="1" noChangeArrowheads="1"/>
          </p:cNvSpPr>
          <p:nvPr>
            <p:ph type="dt" sz="half" idx="10"/>
          </p:nvPr>
        </p:nvSpPr>
        <p:spPr>
          <a:ln/>
        </p:spPr>
        <p:txBody>
          <a:bodyPr/>
          <a:lstStyle>
            <a:lvl1pPr>
              <a:defRPr/>
            </a:lvl1pPr>
          </a:lstStyle>
          <a:p>
            <a:pPr>
              <a:defRPr/>
            </a:pPr>
            <a:endParaRPr lang="de-DE"/>
          </a:p>
        </p:txBody>
      </p:sp>
      <p:sp>
        <p:nvSpPr>
          <p:cNvPr id="4" name="Rectangle 5"/>
          <p:cNvSpPr>
            <a:spLocks noGrp="1" noChangeArrowheads="1"/>
          </p:cNvSpPr>
          <p:nvPr>
            <p:ph type="ftr" sz="quarter" idx="11"/>
          </p:nvPr>
        </p:nvSpPr>
        <p:spPr>
          <a:ln/>
        </p:spPr>
        <p:txBody>
          <a:bodyPr/>
          <a:lstStyle>
            <a:lvl1pPr>
              <a:defRPr/>
            </a:lvl1pPr>
          </a:lstStyle>
          <a:p>
            <a:pPr>
              <a:defRPr/>
            </a:pPr>
            <a:endParaRPr lang="de-DE"/>
          </a:p>
        </p:txBody>
      </p:sp>
      <p:sp>
        <p:nvSpPr>
          <p:cNvPr id="5" name="Rectangle 6"/>
          <p:cNvSpPr>
            <a:spLocks noGrp="1" noChangeArrowheads="1"/>
          </p:cNvSpPr>
          <p:nvPr>
            <p:ph type="sldNum" sz="quarter" idx="12"/>
          </p:nvPr>
        </p:nvSpPr>
        <p:spPr>
          <a:ln/>
        </p:spPr>
        <p:txBody>
          <a:bodyPr/>
          <a:lstStyle>
            <a:lvl1pPr>
              <a:defRPr/>
            </a:lvl1pPr>
          </a:lstStyle>
          <a:p>
            <a:pPr>
              <a:defRPr/>
            </a:pPr>
            <a:fld id="{1FF4BE0A-7EC0-4ADC-9B57-31B996C36AD3}" type="slidenum">
              <a:rPr lang="de-DE"/>
              <a:pPr>
                <a:defRPr/>
              </a:pPr>
              <a:t>‹Nr.›</a:t>
            </a:fld>
            <a:endParaRPr lang="de-DE"/>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DE"/>
          </a:p>
        </p:txBody>
      </p:sp>
      <p:sp>
        <p:nvSpPr>
          <p:cNvPr id="3" name="Rectangle 5"/>
          <p:cNvSpPr>
            <a:spLocks noGrp="1" noChangeArrowheads="1"/>
          </p:cNvSpPr>
          <p:nvPr>
            <p:ph type="ftr" sz="quarter" idx="11"/>
          </p:nvPr>
        </p:nvSpPr>
        <p:spPr>
          <a:ln/>
        </p:spPr>
        <p:txBody>
          <a:bodyPr/>
          <a:lstStyle>
            <a:lvl1pPr>
              <a:defRPr/>
            </a:lvl1pPr>
          </a:lstStyle>
          <a:p>
            <a:pPr>
              <a:defRPr/>
            </a:pPr>
            <a:endParaRPr lang="de-DE"/>
          </a:p>
        </p:txBody>
      </p:sp>
      <p:sp>
        <p:nvSpPr>
          <p:cNvPr id="4" name="Rectangle 6"/>
          <p:cNvSpPr>
            <a:spLocks noGrp="1" noChangeArrowheads="1"/>
          </p:cNvSpPr>
          <p:nvPr>
            <p:ph type="sldNum" sz="quarter" idx="12"/>
          </p:nvPr>
        </p:nvSpPr>
        <p:spPr>
          <a:ln/>
        </p:spPr>
        <p:txBody>
          <a:bodyPr/>
          <a:lstStyle>
            <a:lvl1pPr>
              <a:defRPr/>
            </a:lvl1pPr>
          </a:lstStyle>
          <a:p>
            <a:pPr>
              <a:defRPr/>
            </a:pPr>
            <a:fld id="{62079A43-A3B3-46A9-B578-EB65666572B7}" type="slidenum">
              <a:rPr lang="de-DE"/>
              <a:pPr>
                <a:defRPr/>
              </a:pPr>
              <a:t>‹Nr.›</a:t>
            </a:fld>
            <a:endParaRPr lang="de-DE"/>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BA379205-A575-433D-83BE-4849709BCB27}" type="slidenum">
              <a:rPr lang="de-DE"/>
              <a:pPr>
                <a:defRPr/>
              </a:pPr>
              <a:t>‹Nr.›</a:t>
            </a:fld>
            <a:endParaRPr lang="de-DE"/>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C460D546-1D68-4EBE-AEE4-F1AD3324E713}" type="slidenum">
              <a:rPr lang="de-DE"/>
              <a:pPr>
                <a:defRPr/>
              </a:pPr>
              <a:t>‹Nr.›</a:t>
            </a:fld>
            <a:endParaRPr lang="de-DE"/>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846C9B5D-BB2D-4C87-80C9-44C1006895E2}" type="slidenum">
              <a:rPr lang="de-DE"/>
              <a:pPr>
                <a:defRPr/>
              </a:pPr>
              <a:t>‹Nr.›</a:t>
            </a:fld>
            <a:endParaRPr lang="de-DE"/>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15100" y="609600"/>
            <a:ext cx="1943100" cy="548640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685800" y="609600"/>
            <a:ext cx="5676900" cy="5486400"/>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7DD719E8-DF6E-43AF-B7DE-C6ECC2BDC10F}" type="slidenum">
              <a:rPr lang="de-DE"/>
              <a:pPr>
                <a:defRPr/>
              </a:pPr>
              <a:t>‹Nr.›</a:t>
            </a:fld>
            <a:endParaRPr lang="de-DE"/>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Klicken Sie, um das Titelformat zu bearbeiten</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Klicken Sie, um die Formate des Vorlagentextes zu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de-DE"/>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de-DE"/>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lvl1pPr>
          </a:lstStyle>
          <a:p>
            <a:pPr>
              <a:defRPr/>
            </a:pPr>
            <a:fld id="{AEFC6C1C-0728-4894-99B7-7CFFF5E5853D}" type="slidenum">
              <a:rPr lang="de-DE"/>
              <a:pPr>
                <a:defRPr/>
              </a:pPr>
              <a:t>‹Nr.›</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13" Type="http://schemas.openxmlformats.org/officeDocument/2006/relationships/slide" Target="slide5.xml"/><Relationship Id="rId3" Type="http://schemas.openxmlformats.org/officeDocument/2006/relationships/slide" Target="slide4.xml"/><Relationship Id="rId7" Type="http://schemas.openxmlformats.org/officeDocument/2006/relationships/slide" Target="slide14.xml"/><Relationship Id="rId12"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slide" Target="slide30.xml"/><Relationship Id="rId5" Type="http://schemas.openxmlformats.org/officeDocument/2006/relationships/slide" Target="slide16.xml"/><Relationship Id="rId10" Type="http://schemas.openxmlformats.org/officeDocument/2006/relationships/image" Target="../media/image11.jpeg"/><Relationship Id="rId4" Type="http://schemas.openxmlformats.org/officeDocument/2006/relationships/image" Target="../media/image8.jpeg"/><Relationship Id="rId9" Type="http://schemas.openxmlformats.org/officeDocument/2006/relationships/slide" Target="slide26.xml"/></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13" Type="http://schemas.openxmlformats.org/officeDocument/2006/relationships/slide" Target="slide3.xml"/><Relationship Id="rId3" Type="http://schemas.openxmlformats.org/officeDocument/2006/relationships/slide" Target="slide5.xml"/><Relationship Id="rId7" Type="http://schemas.openxmlformats.org/officeDocument/2006/relationships/slide" Target="slide11.xml"/><Relationship Id="rId12" Type="http://schemas.openxmlformats.org/officeDocument/2006/relationships/image" Target="../media/image17.jpeg"/><Relationship Id="rId2" Type="http://schemas.openxmlformats.org/officeDocument/2006/relationships/image" Target="../media/image8.jpeg"/><Relationship Id="rId1" Type="http://schemas.openxmlformats.org/officeDocument/2006/relationships/slideLayout" Target="../slideLayouts/slideLayout2.xml"/><Relationship Id="rId6" Type="http://schemas.openxmlformats.org/officeDocument/2006/relationships/image" Target="../media/image14.jpeg"/><Relationship Id="rId11" Type="http://schemas.openxmlformats.org/officeDocument/2006/relationships/slide" Target="slide23.xml"/><Relationship Id="rId5" Type="http://schemas.openxmlformats.org/officeDocument/2006/relationships/slide" Target="slide8.xml"/><Relationship Id="rId10" Type="http://schemas.openxmlformats.org/officeDocument/2006/relationships/image" Target="../media/image16.jpeg"/><Relationship Id="rId4" Type="http://schemas.openxmlformats.org/officeDocument/2006/relationships/image" Target="../media/image13.jpeg"/><Relationship Id="rId9" Type="http://schemas.openxmlformats.org/officeDocument/2006/relationships/slide" Target="slide19.xml"/></Relationships>
</file>

<file path=ppt/slides/_rels/slide5.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2.jpeg"/><Relationship Id="rId3" Type="http://schemas.openxmlformats.org/officeDocument/2006/relationships/slide" Target="slide3.xml"/><Relationship Id="rId7" Type="http://schemas.openxmlformats.org/officeDocument/2006/relationships/slide" Target="slide5.xml"/><Relationship Id="rId12" Type="http://schemas.openxmlformats.org/officeDocument/2006/relationships/slide" Target="slide19.xml"/><Relationship Id="rId2" Type="http://schemas.openxmlformats.org/officeDocument/2006/relationships/image" Target="../media/image18.jpeg"/><Relationship Id="rId1" Type="http://schemas.openxmlformats.org/officeDocument/2006/relationships/slideLayout" Target="../slideLayouts/slideLayout4.xml"/><Relationship Id="rId6" Type="http://schemas.openxmlformats.org/officeDocument/2006/relationships/image" Target="../media/image8.jpeg"/><Relationship Id="rId11" Type="http://schemas.openxmlformats.org/officeDocument/2006/relationships/image" Target="../media/image21.jpeg"/><Relationship Id="rId5" Type="http://schemas.openxmlformats.org/officeDocument/2006/relationships/slide" Target="slide6.xml"/><Relationship Id="rId15" Type="http://schemas.openxmlformats.org/officeDocument/2006/relationships/image" Target="../media/image23.jpeg"/><Relationship Id="rId10" Type="http://schemas.openxmlformats.org/officeDocument/2006/relationships/slide" Target="slide11.xml"/><Relationship Id="rId4" Type="http://schemas.openxmlformats.org/officeDocument/2006/relationships/slide" Target="slide8.xml"/><Relationship Id="rId9" Type="http://schemas.openxmlformats.org/officeDocument/2006/relationships/image" Target="../media/image20.jpeg"/><Relationship Id="rId14" Type="http://schemas.openxmlformats.org/officeDocument/2006/relationships/slide" Target="slide23.xml"/></Relationships>
</file>

<file path=ppt/slides/_rels/slide6.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2" Type="http://schemas.openxmlformats.org/officeDocument/2006/relationships/image" Target="../media/image24.jpeg"/><Relationship Id="rId16"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7.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20.jpeg"/><Relationship Id="rId13" Type="http://schemas.openxmlformats.org/officeDocument/2006/relationships/slide" Target="slide23.xml"/><Relationship Id="rId3" Type="http://schemas.openxmlformats.org/officeDocument/2006/relationships/slide" Target="slide3.xml"/><Relationship Id="rId7" Type="http://schemas.openxmlformats.org/officeDocument/2006/relationships/image" Target="../media/image19.jpeg"/><Relationship Id="rId12" Type="http://schemas.openxmlformats.org/officeDocument/2006/relationships/image" Target="../media/image22.jpeg"/><Relationship Id="rId2" Type="http://schemas.openxmlformats.org/officeDocument/2006/relationships/image" Target="../media/image26.jpeg"/><Relationship Id="rId16"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slide" Target="slide5.xml"/><Relationship Id="rId11" Type="http://schemas.openxmlformats.org/officeDocument/2006/relationships/slide" Target="slide19.xml"/><Relationship Id="rId5" Type="http://schemas.openxmlformats.org/officeDocument/2006/relationships/image" Target="../media/image8.jpeg"/><Relationship Id="rId15" Type="http://schemas.openxmlformats.org/officeDocument/2006/relationships/slide" Target="slide6.xml"/><Relationship Id="rId10" Type="http://schemas.openxmlformats.org/officeDocument/2006/relationships/image" Target="../media/image21.jpeg"/><Relationship Id="rId4" Type="http://schemas.openxmlformats.org/officeDocument/2006/relationships/slide" Target="slide8.xml"/><Relationship Id="rId9" Type="http://schemas.openxmlformats.org/officeDocument/2006/relationships/slide" Target="slide11.xml"/><Relationship Id="rId14" Type="http://schemas.openxmlformats.org/officeDocument/2006/relationships/image" Target="../media/image23.jpe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image" Target="../media/image22.jpeg"/><Relationship Id="rId3" Type="http://schemas.openxmlformats.org/officeDocument/2006/relationships/slide" Target="slide11.xml"/><Relationship Id="rId7" Type="http://schemas.openxmlformats.org/officeDocument/2006/relationships/slide" Target="slide5.xml"/><Relationship Id="rId12" Type="http://schemas.openxmlformats.org/officeDocument/2006/relationships/slide" Target="slide19.xml"/><Relationship Id="rId2" Type="http://schemas.openxmlformats.org/officeDocument/2006/relationships/slide" Target="slide3.xml"/><Relationship Id="rId1" Type="http://schemas.openxmlformats.org/officeDocument/2006/relationships/slideLayout" Target="../slideLayouts/slideLayout4.xml"/><Relationship Id="rId6" Type="http://schemas.openxmlformats.org/officeDocument/2006/relationships/image" Target="../media/image8.jpeg"/><Relationship Id="rId11" Type="http://schemas.openxmlformats.org/officeDocument/2006/relationships/image" Target="../media/image21.jpeg"/><Relationship Id="rId5" Type="http://schemas.openxmlformats.org/officeDocument/2006/relationships/image" Target="../media/image28.jpeg"/><Relationship Id="rId15" Type="http://schemas.openxmlformats.org/officeDocument/2006/relationships/image" Target="../media/image23.jpeg"/><Relationship Id="rId10" Type="http://schemas.openxmlformats.org/officeDocument/2006/relationships/image" Target="../media/image20.jpeg"/><Relationship Id="rId4" Type="http://schemas.openxmlformats.org/officeDocument/2006/relationships/slide" Target="slide9.xml"/><Relationship Id="rId9" Type="http://schemas.openxmlformats.org/officeDocument/2006/relationships/slide" Target="slide8.xml"/><Relationship Id="rId14" Type="http://schemas.openxmlformats.org/officeDocument/2006/relationships/slide" Target="slide23.xml"/></Relationships>
</file>

<file path=ppt/slides/_rels/slide9.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2" Type="http://schemas.openxmlformats.org/officeDocument/2006/relationships/image" Target="../media/image29.jpeg"/><Relationship Id="rId16"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10.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10.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2" Type="http://schemas.openxmlformats.org/officeDocument/2006/relationships/image" Target="../media/image31.jpeg"/><Relationship Id="rId16" Type="http://schemas.openxmlformats.org/officeDocument/2006/relationships/image" Target="../media/image32.jpeg"/><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9.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slide" Target="slide19.xml"/><Relationship Id="rId3" Type="http://schemas.openxmlformats.org/officeDocument/2006/relationships/slide" Target="slide3.xml"/><Relationship Id="rId7" Type="http://schemas.openxmlformats.org/officeDocument/2006/relationships/slide" Target="slide5.xml"/><Relationship Id="rId12" Type="http://schemas.openxmlformats.org/officeDocument/2006/relationships/image" Target="../media/image21.jpeg"/><Relationship Id="rId2" Type="http://schemas.openxmlformats.org/officeDocument/2006/relationships/image" Target="../media/image33.jpeg"/><Relationship Id="rId16" Type="http://schemas.openxmlformats.org/officeDocument/2006/relationships/image" Target="../media/image23.jpeg"/><Relationship Id="rId1" Type="http://schemas.openxmlformats.org/officeDocument/2006/relationships/slideLayout" Target="../slideLayouts/slideLayout4.xml"/><Relationship Id="rId6" Type="http://schemas.openxmlformats.org/officeDocument/2006/relationships/image" Target="../media/image8.jpeg"/><Relationship Id="rId11" Type="http://schemas.openxmlformats.org/officeDocument/2006/relationships/slide" Target="slide11.xml"/><Relationship Id="rId5" Type="http://schemas.openxmlformats.org/officeDocument/2006/relationships/slide" Target="slide12.xml"/><Relationship Id="rId15" Type="http://schemas.openxmlformats.org/officeDocument/2006/relationships/slide" Target="slide23.xml"/><Relationship Id="rId10" Type="http://schemas.openxmlformats.org/officeDocument/2006/relationships/image" Target="../media/image20.jpeg"/><Relationship Id="rId4" Type="http://schemas.openxmlformats.org/officeDocument/2006/relationships/slide" Target="slide14.xml"/><Relationship Id="rId9" Type="http://schemas.openxmlformats.org/officeDocument/2006/relationships/slide" Target="slide8.xml"/><Relationship Id="rId14" Type="http://schemas.openxmlformats.org/officeDocument/2006/relationships/image" Target="../media/image22.jpeg"/></Relationships>
</file>

<file path=ppt/slides/_rels/slide1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17" Type="http://schemas.openxmlformats.org/officeDocument/2006/relationships/image" Target="../media/image35.jpeg"/><Relationship Id="rId2" Type="http://schemas.openxmlformats.org/officeDocument/2006/relationships/image" Target="../media/image34.jpeg"/><Relationship Id="rId16" Type="http://schemas.openxmlformats.org/officeDocument/2006/relationships/slide" Target="slide13.xml"/><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3.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14.xml"/></Relationships>
</file>

<file path=ppt/slides/_rels/slide13.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17" Type="http://schemas.openxmlformats.org/officeDocument/2006/relationships/image" Target="../media/image37.jpeg"/><Relationship Id="rId2" Type="http://schemas.openxmlformats.org/officeDocument/2006/relationships/image" Target="../media/image36.jpeg"/><Relationship Id="rId16" Type="http://schemas.openxmlformats.org/officeDocument/2006/relationships/slide" Target="slide12.xml"/><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14.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14.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image" Target="../media/image43.jpeg"/><Relationship Id="rId3" Type="http://schemas.openxmlformats.org/officeDocument/2006/relationships/slide" Target="slide3.xml"/><Relationship Id="rId7" Type="http://schemas.openxmlformats.org/officeDocument/2006/relationships/image" Target="../media/image40.jpeg"/><Relationship Id="rId12" Type="http://schemas.openxmlformats.org/officeDocument/2006/relationships/slide" Target="slide30.xml"/><Relationship Id="rId2" Type="http://schemas.openxmlformats.org/officeDocument/2006/relationships/image" Target="../media/image38.jpeg"/><Relationship Id="rId1" Type="http://schemas.openxmlformats.org/officeDocument/2006/relationships/slideLayout" Target="../slideLayouts/slideLayout4.xml"/><Relationship Id="rId6" Type="http://schemas.openxmlformats.org/officeDocument/2006/relationships/image" Target="../media/image39.jpeg"/><Relationship Id="rId11" Type="http://schemas.openxmlformats.org/officeDocument/2006/relationships/image" Target="../media/image42.jpeg"/><Relationship Id="rId5" Type="http://schemas.openxmlformats.org/officeDocument/2006/relationships/slide" Target="slide15.xml"/><Relationship Id="rId10" Type="http://schemas.openxmlformats.org/officeDocument/2006/relationships/slide" Target="slide26.xml"/><Relationship Id="rId4" Type="http://schemas.openxmlformats.org/officeDocument/2006/relationships/slide" Target="slide16.xml"/><Relationship Id="rId9" Type="http://schemas.openxmlformats.org/officeDocument/2006/relationships/image" Target="../media/image41.jpeg"/></Relationships>
</file>

<file path=ppt/slides/_rels/slide15.xml.rels><?xml version="1.0" encoding="UTF-8" standalone="yes"?>
<Relationships xmlns="http://schemas.openxmlformats.org/package/2006/relationships"><Relationship Id="rId8" Type="http://schemas.openxmlformats.org/officeDocument/2006/relationships/slide" Target="slide26.xml"/><Relationship Id="rId3" Type="http://schemas.openxmlformats.org/officeDocument/2006/relationships/image" Target="../media/image39.jpeg"/><Relationship Id="rId7" Type="http://schemas.openxmlformats.org/officeDocument/2006/relationships/image" Target="../media/image41.jpeg"/><Relationship Id="rId12" Type="http://schemas.openxmlformats.org/officeDocument/2006/relationships/slide" Target="slide3.xml"/><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slide" Target="slide14.xml"/><Relationship Id="rId11" Type="http://schemas.openxmlformats.org/officeDocument/2006/relationships/image" Target="../media/image43.jpeg"/><Relationship Id="rId5" Type="http://schemas.openxmlformats.org/officeDocument/2006/relationships/image" Target="../media/image40.jpeg"/><Relationship Id="rId10" Type="http://schemas.openxmlformats.org/officeDocument/2006/relationships/slide" Target="slide30.xml"/><Relationship Id="rId4" Type="http://schemas.openxmlformats.org/officeDocument/2006/relationships/slide" Target="slide16.xml"/><Relationship Id="rId9" Type="http://schemas.openxmlformats.org/officeDocument/2006/relationships/image" Target="../media/image42.jpeg"/></Relationships>
</file>

<file path=ppt/slides/_rels/slide16.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slide" Target="slide30.xml"/><Relationship Id="rId3" Type="http://schemas.openxmlformats.org/officeDocument/2006/relationships/slide" Target="slide3.xml"/><Relationship Id="rId7" Type="http://schemas.openxmlformats.org/officeDocument/2006/relationships/slide" Target="slide16.xml"/><Relationship Id="rId12" Type="http://schemas.openxmlformats.org/officeDocument/2006/relationships/image" Target="../media/image42.jpeg"/><Relationship Id="rId2" Type="http://schemas.openxmlformats.org/officeDocument/2006/relationships/image" Target="../media/image45.jpeg"/><Relationship Id="rId1" Type="http://schemas.openxmlformats.org/officeDocument/2006/relationships/slideLayout" Target="../slideLayouts/slideLayout4.xml"/><Relationship Id="rId6" Type="http://schemas.openxmlformats.org/officeDocument/2006/relationships/image" Target="../media/image39.jpeg"/><Relationship Id="rId11" Type="http://schemas.openxmlformats.org/officeDocument/2006/relationships/slide" Target="slide26.xml"/><Relationship Id="rId5" Type="http://schemas.openxmlformats.org/officeDocument/2006/relationships/slide" Target="slide17.xml"/><Relationship Id="rId10" Type="http://schemas.openxmlformats.org/officeDocument/2006/relationships/image" Target="../media/image41.jpeg"/><Relationship Id="rId4" Type="http://schemas.openxmlformats.org/officeDocument/2006/relationships/slide" Target="slide19.xml"/><Relationship Id="rId9" Type="http://schemas.openxmlformats.org/officeDocument/2006/relationships/slide" Target="slide14.xml"/><Relationship Id="rId14" Type="http://schemas.openxmlformats.org/officeDocument/2006/relationships/image" Target="../media/image43.jpeg"/></Relationships>
</file>

<file path=ppt/slides/_rels/slide17.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3.xml"/><Relationship Id="rId3" Type="http://schemas.openxmlformats.org/officeDocument/2006/relationships/image" Target="../media/image39.jpeg"/><Relationship Id="rId7" Type="http://schemas.openxmlformats.org/officeDocument/2006/relationships/image" Target="../media/image41.jpeg"/><Relationship Id="rId12" Type="http://schemas.openxmlformats.org/officeDocument/2006/relationships/slide" Target="slide19.xml"/><Relationship Id="rId2" Type="http://schemas.openxmlformats.org/officeDocument/2006/relationships/image" Target="../media/image46.jpeg"/><Relationship Id="rId1" Type="http://schemas.openxmlformats.org/officeDocument/2006/relationships/slideLayout" Target="../slideLayouts/slideLayout7.xml"/><Relationship Id="rId6" Type="http://schemas.openxmlformats.org/officeDocument/2006/relationships/slide" Target="slide14.xml"/><Relationship Id="rId11" Type="http://schemas.openxmlformats.org/officeDocument/2006/relationships/image" Target="../media/image43.jpeg"/><Relationship Id="rId5" Type="http://schemas.openxmlformats.org/officeDocument/2006/relationships/image" Target="../media/image40.jpeg"/><Relationship Id="rId15" Type="http://schemas.openxmlformats.org/officeDocument/2006/relationships/image" Target="../media/image47.jpeg"/><Relationship Id="rId10" Type="http://schemas.openxmlformats.org/officeDocument/2006/relationships/slide" Target="slide30.xml"/><Relationship Id="rId4" Type="http://schemas.openxmlformats.org/officeDocument/2006/relationships/slide" Target="slide16.xml"/><Relationship Id="rId9" Type="http://schemas.openxmlformats.org/officeDocument/2006/relationships/image" Target="../media/image42.jpeg"/><Relationship Id="rId14" Type="http://schemas.openxmlformats.org/officeDocument/2006/relationships/slide" Target="slide18.xml"/></Relationships>
</file>

<file path=ppt/slides/_rels/slide18.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19.xml"/><Relationship Id="rId3" Type="http://schemas.openxmlformats.org/officeDocument/2006/relationships/image" Target="../media/image39.jpeg"/><Relationship Id="rId7" Type="http://schemas.openxmlformats.org/officeDocument/2006/relationships/image" Target="../media/image41.jpeg"/><Relationship Id="rId12" Type="http://schemas.openxmlformats.org/officeDocument/2006/relationships/slide" Target="slide3.xml"/><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slide" Target="slide14.xml"/><Relationship Id="rId11" Type="http://schemas.openxmlformats.org/officeDocument/2006/relationships/image" Target="../media/image43.jpeg"/><Relationship Id="rId5" Type="http://schemas.openxmlformats.org/officeDocument/2006/relationships/image" Target="../media/image40.jpeg"/><Relationship Id="rId15" Type="http://schemas.openxmlformats.org/officeDocument/2006/relationships/image" Target="../media/image49.jpeg"/><Relationship Id="rId10" Type="http://schemas.openxmlformats.org/officeDocument/2006/relationships/slide" Target="slide30.xml"/><Relationship Id="rId4" Type="http://schemas.openxmlformats.org/officeDocument/2006/relationships/slide" Target="slide16.xml"/><Relationship Id="rId9" Type="http://schemas.openxmlformats.org/officeDocument/2006/relationships/image" Target="../media/image42.jpeg"/><Relationship Id="rId14" Type="http://schemas.openxmlformats.org/officeDocument/2006/relationships/slide" Target="slide17.xml"/></Relationships>
</file>

<file path=ppt/slides/_rels/slide19.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slide" Target="slide19.xml"/><Relationship Id="rId3" Type="http://schemas.openxmlformats.org/officeDocument/2006/relationships/slide" Target="slide3.xml"/><Relationship Id="rId7" Type="http://schemas.openxmlformats.org/officeDocument/2006/relationships/slide" Target="slide5.xml"/><Relationship Id="rId12" Type="http://schemas.openxmlformats.org/officeDocument/2006/relationships/image" Target="../media/image21.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8.jpeg"/><Relationship Id="rId11" Type="http://schemas.openxmlformats.org/officeDocument/2006/relationships/slide" Target="slide11.xml"/><Relationship Id="rId5" Type="http://schemas.openxmlformats.org/officeDocument/2006/relationships/slide" Target="slide20.xml"/><Relationship Id="rId15" Type="http://schemas.openxmlformats.org/officeDocument/2006/relationships/image" Target="../media/image23.jpeg"/><Relationship Id="rId10" Type="http://schemas.openxmlformats.org/officeDocument/2006/relationships/image" Target="../media/image20.jpeg"/><Relationship Id="rId4" Type="http://schemas.openxmlformats.org/officeDocument/2006/relationships/slide" Target="slide23.xml"/><Relationship Id="rId9" Type="http://schemas.openxmlformats.org/officeDocument/2006/relationships/slide" Target="slide8.xml"/><Relationship Id="rId14" Type="http://schemas.openxmlformats.org/officeDocument/2006/relationships/image" Target="../media/image22.jpeg"/></Relationships>
</file>

<file path=ppt/slides/_rels/slide20.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18" Type="http://schemas.openxmlformats.org/officeDocument/2006/relationships/image" Target="../media/image52.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17" Type="http://schemas.openxmlformats.org/officeDocument/2006/relationships/image" Target="../media/image51.jpeg"/><Relationship Id="rId2" Type="http://schemas.openxmlformats.org/officeDocument/2006/relationships/image" Target="../media/image50.jpeg"/><Relationship Id="rId16" Type="http://schemas.openxmlformats.org/officeDocument/2006/relationships/slide" Target="slide22.xml"/><Relationship Id="rId1" Type="http://schemas.openxmlformats.org/officeDocument/2006/relationships/slideLayout" Target="../slideLayouts/slideLayout4.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21.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21.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18" Type="http://schemas.openxmlformats.org/officeDocument/2006/relationships/image" Target="../media/image54.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17" Type="http://schemas.openxmlformats.org/officeDocument/2006/relationships/slide" Target="slide20.xml"/><Relationship Id="rId2" Type="http://schemas.openxmlformats.org/officeDocument/2006/relationships/image" Target="../media/image53.jpeg"/><Relationship Id="rId16" Type="http://schemas.openxmlformats.org/officeDocument/2006/relationships/image" Target="../media/image51.jpeg"/><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22.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22.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18" Type="http://schemas.openxmlformats.org/officeDocument/2006/relationships/image" Target="../media/image52.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17" Type="http://schemas.openxmlformats.org/officeDocument/2006/relationships/slide" Target="slide21.xml"/><Relationship Id="rId2" Type="http://schemas.openxmlformats.org/officeDocument/2006/relationships/image" Target="../media/image55.jpeg"/><Relationship Id="rId16"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20.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3.xml"/></Relationships>
</file>

<file path=ppt/slides/_rels/slide23.xml.rels><?xml version="1.0" encoding="UTF-8" standalone="yes"?>
<Relationships xmlns="http://schemas.openxmlformats.org/package/2006/relationships"><Relationship Id="rId8" Type="http://schemas.openxmlformats.org/officeDocument/2006/relationships/image" Target="../media/image19.jpeg"/><Relationship Id="rId13" Type="http://schemas.openxmlformats.org/officeDocument/2006/relationships/slide" Target="slide19.xml"/><Relationship Id="rId3" Type="http://schemas.openxmlformats.org/officeDocument/2006/relationships/slide" Target="slide3.xml"/><Relationship Id="rId7" Type="http://schemas.openxmlformats.org/officeDocument/2006/relationships/slide" Target="slide5.xml"/><Relationship Id="rId12" Type="http://schemas.openxmlformats.org/officeDocument/2006/relationships/image" Target="../media/image21.jpeg"/><Relationship Id="rId2" Type="http://schemas.openxmlformats.org/officeDocument/2006/relationships/image" Target="../media/image3.jpeg"/><Relationship Id="rId16" Type="http://schemas.openxmlformats.org/officeDocument/2006/relationships/image" Target="../media/image23.jpeg"/><Relationship Id="rId1" Type="http://schemas.openxmlformats.org/officeDocument/2006/relationships/slideLayout" Target="../slideLayouts/slideLayout4.xml"/><Relationship Id="rId6" Type="http://schemas.openxmlformats.org/officeDocument/2006/relationships/image" Target="../media/image8.jpeg"/><Relationship Id="rId11" Type="http://schemas.openxmlformats.org/officeDocument/2006/relationships/slide" Target="slide11.xml"/><Relationship Id="rId5" Type="http://schemas.openxmlformats.org/officeDocument/2006/relationships/slide" Target="slide24.xml"/><Relationship Id="rId15" Type="http://schemas.openxmlformats.org/officeDocument/2006/relationships/slide" Target="slide23.xml"/><Relationship Id="rId10" Type="http://schemas.openxmlformats.org/officeDocument/2006/relationships/image" Target="../media/image20.jpeg"/><Relationship Id="rId4" Type="http://schemas.openxmlformats.org/officeDocument/2006/relationships/slide" Target="slide26.xml"/><Relationship Id="rId9" Type="http://schemas.openxmlformats.org/officeDocument/2006/relationships/slide" Target="slide8.xml"/><Relationship Id="rId14" Type="http://schemas.openxmlformats.org/officeDocument/2006/relationships/image" Target="../media/image22.jpeg"/></Relationships>
</file>

<file path=ppt/slides/_rels/slide2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23.jpeg"/><Relationship Id="rId3" Type="http://schemas.openxmlformats.org/officeDocument/2006/relationships/image" Target="../media/image8.jpeg"/><Relationship Id="rId7" Type="http://schemas.openxmlformats.org/officeDocument/2006/relationships/image" Target="../media/image20.jpeg"/><Relationship Id="rId12" Type="http://schemas.openxmlformats.org/officeDocument/2006/relationships/slide" Target="slide23.xml"/><Relationship Id="rId17" Type="http://schemas.openxmlformats.org/officeDocument/2006/relationships/image" Target="../media/image57.jpeg"/><Relationship Id="rId2" Type="http://schemas.openxmlformats.org/officeDocument/2006/relationships/image" Target="../media/image56.jpeg"/><Relationship Id="rId16" Type="http://schemas.openxmlformats.org/officeDocument/2006/relationships/slide" Target="slide25.xml"/><Relationship Id="rId1" Type="http://schemas.openxmlformats.org/officeDocument/2006/relationships/slideLayout" Target="../slideLayouts/slideLayout4.xml"/><Relationship Id="rId6" Type="http://schemas.openxmlformats.org/officeDocument/2006/relationships/slide" Target="slide8.xml"/><Relationship Id="rId11" Type="http://schemas.openxmlformats.org/officeDocument/2006/relationships/image" Target="../media/image22.jpeg"/><Relationship Id="rId5" Type="http://schemas.openxmlformats.org/officeDocument/2006/relationships/image" Target="../media/image19.jpeg"/><Relationship Id="rId15" Type="http://schemas.openxmlformats.org/officeDocument/2006/relationships/slide" Target="slide3.xml"/><Relationship Id="rId10" Type="http://schemas.openxmlformats.org/officeDocument/2006/relationships/slide" Target="slide19.xml"/><Relationship Id="rId4" Type="http://schemas.openxmlformats.org/officeDocument/2006/relationships/slide" Target="slide5.xml"/><Relationship Id="rId9" Type="http://schemas.openxmlformats.org/officeDocument/2006/relationships/image" Target="../media/image21.jpeg"/><Relationship Id="rId14" Type="http://schemas.openxmlformats.org/officeDocument/2006/relationships/slide" Target="slide26.xml"/></Relationships>
</file>

<file path=ppt/slides/_rels/slide25.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image" Target="../media/image22.jpeg"/><Relationship Id="rId3" Type="http://schemas.openxmlformats.org/officeDocument/2006/relationships/slide" Target="slide3.xml"/><Relationship Id="rId7" Type="http://schemas.openxmlformats.org/officeDocument/2006/relationships/image" Target="../media/image19.jpeg"/><Relationship Id="rId12" Type="http://schemas.openxmlformats.org/officeDocument/2006/relationships/slide" Target="slide19.xml"/><Relationship Id="rId17" Type="http://schemas.openxmlformats.org/officeDocument/2006/relationships/image" Target="../media/image59.jpeg"/><Relationship Id="rId2" Type="http://schemas.openxmlformats.org/officeDocument/2006/relationships/image" Target="../media/image58.jpeg"/><Relationship Id="rId16" Type="http://schemas.openxmlformats.org/officeDocument/2006/relationships/slide" Target="slide24.xml"/><Relationship Id="rId1" Type="http://schemas.openxmlformats.org/officeDocument/2006/relationships/slideLayout" Target="../slideLayouts/slideLayout7.xml"/><Relationship Id="rId6" Type="http://schemas.openxmlformats.org/officeDocument/2006/relationships/slide" Target="slide5.xml"/><Relationship Id="rId11" Type="http://schemas.openxmlformats.org/officeDocument/2006/relationships/image" Target="../media/image21.jpeg"/><Relationship Id="rId5" Type="http://schemas.openxmlformats.org/officeDocument/2006/relationships/image" Target="../media/image8.jpeg"/><Relationship Id="rId15" Type="http://schemas.openxmlformats.org/officeDocument/2006/relationships/image" Target="../media/image23.jpeg"/><Relationship Id="rId10" Type="http://schemas.openxmlformats.org/officeDocument/2006/relationships/slide" Target="slide11.xml"/><Relationship Id="rId4" Type="http://schemas.openxmlformats.org/officeDocument/2006/relationships/slide" Target="slide26.xml"/><Relationship Id="rId9" Type="http://schemas.openxmlformats.org/officeDocument/2006/relationships/image" Target="../media/image20.jpeg"/><Relationship Id="rId14" Type="http://schemas.openxmlformats.org/officeDocument/2006/relationships/slide" Target="slide23.xml"/></Relationships>
</file>

<file path=ppt/slides/_rels/slide26.xml.rels><?xml version="1.0" encoding="UTF-8" standalone="yes"?>
<Relationships xmlns="http://schemas.openxmlformats.org/package/2006/relationships"><Relationship Id="rId8" Type="http://schemas.openxmlformats.org/officeDocument/2006/relationships/image" Target="../media/image40.jpeg"/><Relationship Id="rId13" Type="http://schemas.openxmlformats.org/officeDocument/2006/relationships/image" Target="../media/image43.jpeg"/><Relationship Id="rId3" Type="http://schemas.openxmlformats.org/officeDocument/2006/relationships/slide" Target="slide3.xml"/><Relationship Id="rId7" Type="http://schemas.openxmlformats.org/officeDocument/2006/relationships/slide" Target="slide16.xml"/><Relationship Id="rId12" Type="http://schemas.openxmlformats.org/officeDocument/2006/relationships/image" Target="../media/image42.jpeg"/><Relationship Id="rId2" Type="http://schemas.openxmlformats.org/officeDocument/2006/relationships/image" Target="../media/image60.jpeg"/><Relationship Id="rId1" Type="http://schemas.openxmlformats.org/officeDocument/2006/relationships/slideLayout" Target="../slideLayouts/slideLayout4.xml"/><Relationship Id="rId6" Type="http://schemas.openxmlformats.org/officeDocument/2006/relationships/image" Target="../media/image39.jpeg"/><Relationship Id="rId11" Type="http://schemas.openxmlformats.org/officeDocument/2006/relationships/slide" Target="slide26.xml"/><Relationship Id="rId5" Type="http://schemas.openxmlformats.org/officeDocument/2006/relationships/slide" Target="slide27.xml"/><Relationship Id="rId10" Type="http://schemas.openxmlformats.org/officeDocument/2006/relationships/image" Target="../media/image41.jpeg"/><Relationship Id="rId4" Type="http://schemas.openxmlformats.org/officeDocument/2006/relationships/slide" Target="slide30.xml"/><Relationship Id="rId9" Type="http://schemas.openxmlformats.org/officeDocument/2006/relationships/slide" Target="slide14.xml"/></Relationships>
</file>

<file path=ppt/slides/_rels/slide27.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28.xml"/><Relationship Id="rId3" Type="http://schemas.openxmlformats.org/officeDocument/2006/relationships/image" Target="../media/image39.jpeg"/><Relationship Id="rId7" Type="http://schemas.openxmlformats.org/officeDocument/2006/relationships/image" Target="../media/image41.jpeg"/><Relationship Id="rId12" Type="http://schemas.openxmlformats.org/officeDocument/2006/relationships/slide" Target="slide3.xml"/><Relationship Id="rId2" Type="http://schemas.openxmlformats.org/officeDocument/2006/relationships/image" Target="../media/image61.jpeg"/><Relationship Id="rId16"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slide" Target="slide14.xml"/><Relationship Id="rId11" Type="http://schemas.openxmlformats.org/officeDocument/2006/relationships/image" Target="../media/image43.jpeg"/><Relationship Id="rId5" Type="http://schemas.openxmlformats.org/officeDocument/2006/relationships/image" Target="../media/image40.jpeg"/><Relationship Id="rId15" Type="http://schemas.openxmlformats.org/officeDocument/2006/relationships/slide" Target="slide29.xml"/><Relationship Id="rId10" Type="http://schemas.openxmlformats.org/officeDocument/2006/relationships/slide" Target="slide30.xml"/><Relationship Id="rId4" Type="http://schemas.openxmlformats.org/officeDocument/2006/relationships/slide" Target="slide16.xml"/><Relationship Id="rId9" Type="http://schemas.openxmlformats.org/officeDocument/2006/relationships/image" Target="../media/image42.jpeg"/><Relationship Id="rId14" Type="http://schemas.openxmlformats.org/officeDocument/2006/relationships/image" Target="../media/image62.jpeg"/></Relationships>
</file>

<file path=ppt/slides/_rels/slide28.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29.xml"/><Relationship Id="rId3" Type="http://schemas.openxmlformats.org/officeDocument/2006/relationships/image" Target="../media/image39.jpeg"/><Relationship Id="rId7" Type="http://schemas.openxmlformats.org/officeDocument/2006/relationships/image" Target="../media/image41.jpeg"/><Relationship Id="rId12" Type="http://schemas.openxmlformats.org/officeDocument/2006/relationships/slide" Target="slide3.xml"/><Relationship Id="rId2" Type="http://schemas.openxmlformats.org/officeDocument/2006/relationships/image" Target="../media/image64.jpeg"/><Relationship Id="rId16" Type="http://schemas.openxmlformats.org/officeDocument/2006/relationships/image" Target="../media/image66.jpeg"/><Relationship Id="rId1" Type="http://schemas.openxmlformats.org/officeDocument/2006/relationships/slideLayout" Target="../slideLayouts/slideLayout7.xml"/><Relationship Id="rId6" Type="http://schemas.openxmlformats.org/officeDocument/2006/relationships/slide" Target="slide14.xml"/><Relationship Id="rId11" Type="http://schemas.openxmlformats.org/officeDocument/2006/relationships/image" Target="../media/image43.jpeg"/><Relationship Id="rId5" Type="http://schemas.openxmlformats.org/officeDocument/2006/relationships/image" Target="../media/image40.jpeg"/><Relationship Id="rId15" Type="http://schemas.openxmlformats.org/officeDocument/2006/relationships/image" Target="../media/image65.jpeg"/><Relationship Id="rId10" Type="http://schemas.openxmlformats.org/officeDocument/2006/relationships/slide" Target="slide30.xml"/><Relationship Id="rId4" Type="http://schemas.openxmlformats.org/officeDocument/2006/relationships/slide" Target="slide16.xml"/><Relationship Id="rId9" Type="http://schemas.openxmlformats.org/officeDocument/2006/relationships/image" Target="../media/image42.jpeg"/><Relationship Id="rId14" Type="http://schemas.openxmlformats.org/officeDocument/2006/relationships/slide" Target="slide27.xml"/></Relationships>
</file>

<file path=ppt/slides/_rels/slide29.xml.rels><?xml version="1.0" encoding="UTF-8" standalone="yes"?>
<Relationships xmlns="http://schemas.openxmlformats.org/package/2006/relationships"><Relationship Id="rId8" Type="http://schemas.openxmlformats.org/officeDocument/2006/relationships/slide" Target="slide26.xml"/><Relationship Id="rId13" Type="http://schemas.openxmlformats.org/officeDocument/2006/relationships/slide" Target="slide28.xml"/><Relationship Id="rId3" Type="http://schemas.openxmlformats.org/officeDocument/2006/relationships/image" Target="../media/image39.jpeg"/><Relationship Id="rId7" Type="http://schemas.openxmlformats.org/officeDocument/2006/relationships/image" Target="../media/image41.jpeg"/><Relationship Id="rId12" Type="http://schemas.openxmlformats.org/officeDocument/2006/relationships/slide" Target="slide3.xml"/><Relationship Id="rId2" Type="http://schemas.openxmlformats.org/officeDocument/2006/relationships/image" Target="../media/image67.jpeg"/><Relationship Id="rId16" Type="http://schemas.openxmlformats.org/officeDocument/2006/relationships/image" Target="../media/image65.jpeg"/><Relationship Id="rId1" Type="http://schemas.openxmlformats.org/officeDocument/2006/relationships/slideLayout" Target="../slideLayouts/slideLayout7.xml"/><Relationship Id="rId6" Type="http://schemas.openxmlformats.org/officeDocument/2006/relationships/slide" Target="slide14.xml"/><Relationship Id="rId11" Type="http://schemas.openxmlformats.org/officeDocument/2006/relationships/image" Target="../media/image43.jpeg"/><Relationship Id="rId5" Type="http://schemas.openxmlformats.org/officeDocument/2006/relationships/image" Target="../media/image40.jpeg"/><Relationship Id="rId15" Type="http://schemas.openxmlformats.org/officeDocument/2006/relationships/slide" Target="slide27.xml"/><Relationship Id="rId10" Type="http://schemas.openxmlformats.org/officeDocument/2006/relationships/slide" Target="slide30.xml"/><Relationship Id="rId4" Type="http://schemas.openxmlformats.org/officeDocument/2006/relationships/slide" Target="slide16.xml"/><Relationship Id="rId9" Type="http://schemas.openxmlformats.org/officeDocument/2006/relationships/image" Target="../media/image42.jpeg"/><Relationship Id="rId14" Type="http://schemas.openxmlformats.org/officeDocument/2006/relationships/image" Target="../media/image62.jpeg"/></Relationships>
</file>

<file path=ppt/slides/_rels/slide30.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image" Target="../media/image43.jpeg"/><Relationship Id="rId3" Type="http://schemas.openxmlformats.org/officeDocument/2006/relationships/slide" Target="slide3.xml"/><Relationship Id="rId7" Type="http://schemas.openxmlformats.org/officeDocument/2006/relationships/image" Target="../media/image40.jpeg"/><Relationship Id="rId12" Type="http://schemas.openxmlformats.org/officeDocument/2006/relationships/slide" Target="slide30.xml"/><Relationship Id="rId2" Type="http://schemas.openxmlformats.org/officeDocument/2006/relationships/image" Target="../media/image68.jpeg"/><Relationship Id="rId1" Type="http://schemas.openxmlformats.org/officeDocument/2006/relationships/slideLayout" Target="../slideLayouts/slideLayout4.xml"/><Relationship Id="rId6" Type="http://schemas.openxmlformats.org/officeDocument/2006/relationships/slide" Target="slide16.xml"/><Relationship Id="rId11" Type="http://schemas.openxmlformats.org/officeDocument/2006/relationships/image" Target="../media/image42.jpeg"/><Relationship Id="rId5" Type="http://schemas.openxmlformats.org/officeDocument/2006/relationships/image" Target="../media/image39.jpeg"/><Relationship Id="rId10" Type="http://schemas.openxmlformats.org/officeDocument/2006/relationships/slide" Target="slide26.xml"/><Relationship Id="rId4" Type="http://schemas.openxmlformats.org/officeDocument/2006/relationships/slide" Target="slide31.xml"/><Relationship Id="rId9" Type="http://schemas.openxmlformats.org/officeDocument/2006/relationships/image" Target="../media/image41.jpeg"/></Relationships>
</file>

<file path=ppt/slides/_rels/slide31.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slide" Target="slide3.xml"/><Relationship Id="rId7" Type="http://schemas.openxmlformats.org/officeDocument/2006/relationships/slide" Target="slide14.xml"/><Relationship Id="rId12" Type="http://schemas.openxmlformats.org/officeDocument/2006/relationships/image" Target="../media/image43.jpeg"/><Relationship Id="rId2" Type="http://schemas.openxmlformats.org/officeDocument/2006/relationships/image" Target="../media/image69.jpeg"/><Relationship Id="rId1" Type="http://schemas.openxmlformats.org/officeDocument/2006/relationships/slideLayout" Target="../slideLayouts/slideLayout7.xml"/><Relationship Id="rId6" Type="http://schemas.openxmlformats.org/officeDocument/2006/relationships/image" Target="../media/image40.jpeg"/><Relationship Id="rId11" Type="http://schemas.openxmlformats.org/officeDocument/2006/relationships/slide" Target="slide30.xml"/><Relationship Id="rId5" Type="http://schemas.openxmlformats.org/officeDocument/2006/relationships/slide" Target="slide16.xml"/><Relationship Id="rId10" Type="http://schemas.openxmlformats.org/officeDocument/2006/relationships/image" Target="../media/image42.jpeg"/><Relationship Id="rId4" Type="http://schemas.openxmlformats.org/officeDocument/2006/relationships/image" Target="../media/image39.jpeg"/><Relationship Id="rId9" Type="http://schemas.openxmlformats.org/officeDocument/2006/relationships/slide" Target="slide2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685800" y="2286000"/>
            <a:ext cx="7772400" cy="1143000"/>
          </a:xfrm>
        </p:spPr>
        <p:txBody>
          <a:bodyPr/>
          <a:lstStyle/>
          <a:p>
            <a:pPr eaLnBrk="1" hangingPunct="1"/>
            <a:r>
              <a:rPr lang="de-DE" b="1" smtClean="0"/>
              <a:t>Z a v a d a</a:t>
            </a:r>
          </a:p>
        </p:txBody>
      </p:sp>
      <p:sp>
        <p:nvSpPr>
          <p:cNvPr id="2051" name="Rectangle 3"/>
          <p:cNvSpPr>
            <a:spLocks noGrp="1" noChangeArrowheads="1"/>
          </p:cNvSpPr>
          <p:nvPr>
            <p:ph type="subTitle" idx="1"/>
          </p:nvPr>
        </p:nvSpPr>
        <p:spPr>
          <a:xfrm>
            <a:off x="1371600" y="3429000"/>
            <a:ext cx="6400800" cy="1371600"/>
          </a:xfrm>
        </p:spPr>
        <p:txBody>
          <a:bodyPr/>
          <a:lstStyle/>
          <a:p>
            <a:pPr eaLnBrk="1" hangingPunct="1"/>
            <a:r>
              <a:rPr lang="de-DE" smtClean="0"/>
              <a:t>Ein Erlebnispfad durch ein Zipser Dorf</a:t>
            </a:r>
          </a:p>
          <a:p>
            <a:pPr eaLnBrk="1" hangingPunct="1"/>
            <a:endParaRPr lang="de-DE" smtClean="0"/>
          </a:p>
        </p:txBody>
      </p:sp>
      <p:sp>
        <p:nvSpPr>
          <p:cNvPr id="2052" name="Text Box 5"/>
          <p:cNvSpPr txBox="1">
            <a:spLocks noChangeArrowheads="1"/>
          </p:cNvSpPr>
          <p:nvPr/>
        </p:nvSpPr>
        <p:spPr bwMode="auto">
          <a:xfrm>
            <a:off x="4327525" y="-339725"/>
            <a:ext cx="184150" cy="457200"/>
          </a:xfrm>
          <a:prstGeom prst="rect">
            <a:avLst/>
          </a:prstGeom>
          <a:noFill/>
          <a:ln w="9525">
            <a:noFill/>
            <a:miter lim="800000"/>
            <a:headEnd/>
            <a:tailEnd/>
          </a:ln>
        </p:spPr>
        <p:txBody>
          <a:bodyPr wrap="none">
            <a:spAutoFit/>
          </a:bodyPr>
          <a:lstStyle/>
          <a:p>
            <a:endParaRPr lang="de-DE"/>
          </a:p>
        </p:txBody>
      </p:sp>
      <p:pic>
        <p:nvPicPr>
          <p:cNvPr id="2054" name="Picture 6" descr="C:\Eigene Dateien\i photo plus\Uni\Geographie\Slowakeipräsentation\Ort7-02-09-10.jpg"/>
          <p:cNvPicPr>
            <a:picLocks noChangeAspect="1" noChangeArrowheads="1"/>
          </p:cNvPicPr>
          <p:nvPr/>
        </p:nvPicPr>
        <p:blipFill>
          <a:blip r:embed="rId2" cstate="print"/>
          <a:srcRect/>
          <a:stretch>
            <a:fillRect/>
          </a:stretch>
        </p:blipFill>
        <p:spPr bwMode="auto">
          <a:xfrm>
            <a:off x="0" y="0"/>
            <a:ext cx="4678363" cy="2198688"/>
          </a:xfrm>
          <a:prstGeom prst="rect">
            <a:avLst/>
          </a:prstGeom>
          <a:noFill/>
          <a:ln w="9525">
            <a:noFill/>
            <a:miter lim="800000"/>
            <a:headEnd/>
            <a:tailEnd/>
          </a:ln>
        </p:spPr>
      </p:pic>
      <p:pic>
        <p:nvPicPr>
          <p:cNvPr id="2055" name="Picture 7" descr="C:\Eigene Dateien\i photo plus\Uni\Geographie\Slowakeipräsentation\im W-Blick nach NE-02-09-10.jpg"/>
          <p:cNvPicPr>
            <a:picLocks noChangeAspect="1" noChangeArrowheads="1"/>
          </p:cNvPicPr>
          <p:nvPr/>
        </p:nvPicPr>
        <p:blipFill>
          <a:blip r:embed="rId3" cstate="print"/>
          <a:srcRect/>
          <a:stretch>
            <a:fillRect/>
          </a:stretch>
        </p:blipFill>
        <p:spPr bwMode="auto">
          <a:xfrm>
            <a:off x="2743200" y="4648200"/>
            <a:ext cx="6400800" cy="2133600"/>
          </a:xfrm>
          <a:prstGeom prst="rect">
            <a:avLst/>
          </a:prstGeom>
          <a:noFill/>
          <a:ln w="9525">
            <a:noFill/>
            <a:miter lim="800000"/>
            <a:headEnd/>
            <a:tailEnd/>
          </a:ln>
        </p:spPr>
      </p:pic>
      <p:pic>
        <p:nvPicPr>
          <p:cNvPr id="2056" name="Picture 8" descr="C:\Eigene Dateien\i photo plus\Privat\Photos2002\Slowakei\Film4\Bild14A.JPG"/>
          <p:cNvPicPr>
            <a:picLocks noChangeAspect="1" noChangeArrowheads="1"/>
          </p:cNvPicPr>
          <p:nvPr/>
        </p:nvPicPr>
        <p:blipFill>
          <a:blip r:embed="rId4" cstate="print"/>
          <a:srcRect/>
          <a:stretch>
            <a:fillRect/>
          </a:stretch>
        </p:blipFill>
        <p:spPr bwMode="auto">
          <a:xfrm>
            <a:off x="7162800" y="-76200"/>
            <a:ext cx="1981200" cy="3200400"/>
          </a:xfrm>
          <a:prstGeom prst="rect">
            <a:avLst/>
          </a:prstGeom>
          <a:noFill/>
          <a:ln w="9525">
            <a:noFill/>
            <a:miter lim="800000"/>
            <a:headEnd/>
            <a:tailEnd/>
          </a:ln>
        </p:spPr>
      </p:pic>
      <p:pic>
        <p:nvPicPr>
          <p:cNvPr id="2062" name="Picture 14" descr="C:\Eigene Dateien\i photo plus\Uni\Geographie\Slowakeipräsentation\Ort10-02-09-10.jpg"/>
          <p:cNvPicPr>
            <a:picLocks noChangeAspect="1" noChangeArrowheads="1"/>
          </p:cNvPicPr>
          <p:nvPr/>
        </p:nvPicPr>
        <p:blipFill>
          <a:blip r:embed="rId5" cstate="print"/>
          <a:srcRect/>
          <a:stretch>
            <a:fillRect/>
          </a:stretch>
        </p:blipFill>
        <p:spPr bwMode="auto">
          <a:xfrm>
            <a:off x="0" y="4114800"/>
            <a:ext cx="2133600" cy="2667000"/>
          </a:xfrm>
          <a:prstGeom prst="rect">
            <a:avLst/>
          </a:prstGeom>
          <a:noFill/>
          <a:ln w="9525">
            <a:noFill/>
            <a:miter lim="800000"/>
            <a:headEnd/>
            <a:tailEnd/>
          </a:ln>
        </p:spPr>
      </p:pic>
      <p:sp>
        <p:nvSpPr>
          <p:cNvPr id="2064" name="Text Box 16"/>
          <p:cNvSpPr txBox="1">
            <a:spLocks noChangeArrowheads="1"/>
          </p:cNvSpPr>
          <p:nvPr/>
        </p:nvSpPr>
        <p:spPr bwMode="auto">
          <a:xfrm>
            <a:off x="6553200" y="6477000"/>
            <a:ext cx="2679700" cy="336550"/>
          </a:xfrm>
          <a:prstGeom prst="rect">
            <a:avLst/>
          </a:prstGeom>
          <a:noFill/>
          <a:ln w="9525">
            <a:noFill/>
            <a:miter lim="800000"/>
            <a:headEnd/>
            <a:tailEnd/>
          </a:ln>
        </p:spPr>
        <p:txBody>
          <a:bodyPr wrap="none">
            <a:spAutoFit/>
          </a:bodyPr>
          <a:lstStyle/>
          <a:p>
            <a:r>
              <a:rPr lang="de-DE" sz="1600">
                <a:solidFill>
                  <a:schemeClr val="bg1"/>
                </a:solidFill>
              </a:rPr>
              <a:t>vorgestellt von Benedikt Frese</a:t>
            </a:r>
          </a:p>
        </p:txBody>
      </p:sp>
    </p:spTree>
  </p:cSld>
  <p:clrMapOvr>
    <a:masterClrMapping/>
  </p:clrMapOvr>
  <p:transition advClick="0" advTm="2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200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 calcmode="lin" valueType="num">
                                      <p:cBhvr>
                                        <p:cTn id="9" dur="1000" fill="hold"/>
                                        <p:tgtEl>
                                          <p:spTgt spid="2050"/>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050"/>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3000"/>
                            </p:stCondLst>
                            <p:childTnLst>
                              <p:par>
                                <p:cTn id="12" presetID="15" presetClass="entr" presetSubtype="0" fill="hold" grpId="0" nodeType="afterEffect">
                                  <p:stCondLst>
                                    <p:cond delay="2000"/>
                                  </p:stCondLst>
                                  <p:childTnLst>
                                    <p:set>
                                      <p:cBhvr>
                                        <p:cTn id="13" dur="1" fill="hold">
                                          <p:stCondLst>
                                            <p:cond delay="0"/>
                                          </p:stCondLst>
                                        </p:cTn>
                                        <p:tgtEl>
                                          <p:spTgt spid="2051">
                                            <p:txEl>
                                              <p:pRg st="0" end="0"/>
                                            </p:txEl>
                                          </p:spTgt>
                                        </p:tgtEl>
                                        <p:attrNameLst>
                                          <p:attrName>style.visibility</p:attrName>
                                        </p:attrNameLst>
                                      </p:cBhvr>
                                      <p:to>
                                        <p:strVal val="visible"/>
                                      </p:to>
                                    </p:set>
                                    <p:anim calcmode="lin" valueType="num">
                                      <p:cBhvr>
                                        <p:cTn id="14" dur="1000" fill="hold"/>
                                        <p:tgtEl>
                                          <p:spTgt spid="2051">
                                            <p:txEl>
                                              <p:pRg st="0" end="0"/>
                                            </p:txEl>
                                          </p:spTgt>
                                        </p:tgtEl>
                                        <p:attrNameLst>
                                          <p:attrName>ppt_w</p:attrName>
                                        </p:attrNameLst>
                                      </p:cBhvr>
                                      <p:tavLst>
                                        <p:tav tm="0">
                                          <p:val>
                                            <p:fltVal val="0"/>
                                          </p:val>
                                        </p:tav>
                                        <p:tav tm="100000">
                                          <p:val>
                                            <p:strVal val="#ppt_w"/>
                                          </p:val>
                                        </p:tav>
                                      </p:tavLst>
                                    </p:anim>
                                    <p:anim calcmode="lin" valueType="num">
                                      <p:cBhvr>
                                        <p:cTn id="15" dur="1000" fill="hold"/>
                                        <p:tgtEl>
                                          <p:spTgt spid="2051">
                                            <p:txEl>
                                              <p:pRg st="0" end="0"/>
                                            </p:txEl>
                                          </p:spTgt>
                                        </p:tgtEl>
                                        <p:attrNameLst>
                                          <p:attrName>ppt_h</p:attrName>
                                        </p:attrNameLst>
                                      </p:cBhvr>
                                      <p:tavLst>
                                        <p:tav tm="0">
                                          <p:val>
                                            <p:fltVal val="0"/>
                                          </p:val>
                                        </p:tav>
                                        <p:tav tm="100000">
                                          <p:val>
                                            <p:strVal val="#ppt_h"/>
                                          </p:val>
                                        </p:tav>
                                      </p:tavLst>
                                    </p:anim>
                                    <p:anim calcmode="lin" valueType="num">
                                      <p:cBhvr>
                                        <p:cTn id="16" dur="1000" fill="hold"/>
                                        <p:tgtEl>
                                          <p:spTgt spid="2051">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2051">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6000"/>
                            </p:stCondLst>
                            <p:childTnLst>
                              <p:par>
                                <p:cTn id="19" presetID="9" presetClass="entr" presetSubtype="0" fill="hold" nodeType="afterEffect">
                                  <p:stCondLst>
                                    <p:cond delay="2000"/>
                                  </p:stCondLst>
                                  <p:childTnLst>
                                    <p:set>
                                      <p:cBhvr>
                                        <p:cTn id="20" dur="1" fill="hold">
                                          <p:stCondLst>
                                            <p:cond delay="0"/>
                                          </p:stCondLst>
                                        </p:cTn>
                                        <p:tgtEl>
                                          <p:spTgt spid="2054"/>
                                        </p:tgtEl>
                                        <p:attrNameLst>
                                          <p:attrName>style.visibility</p:attrName>
                                        </p:attrNameLst>
                                      </p:cBhvr>
                                      <p:to>
                                        <p:strVal val="visible"/>
                                      </p:to>
                                    </p:set>
                                    <p:animEffect transition="in" filter="dissolve">
                                      <p:cBhvr>
                                        <p:cTn id="21" dur="500"/>
                                        <p:tgtEl>
                                          <p:spTgt spid="2054"/>
                                        </p:tgtEl>
                                      </p:cBhvr>
                                    </p:animEffect>
                                  </p:childTnLst>
                                </p:cTn>
                              </p:par>
                            </p:childTnLst>
                          </p:cTn>
                        </p:par>
                        <p:par>
                          <p:cTn id="22" fill="hold">
                            <p:stCondLst>
                              <p:cond delay="8500"/>
                            </p:stCondLst>
                            <p:childTnLst>
                              <p:par>
                                <p:cTn id="23" presetID="9" presetClass="entr" presetSubtype="0" fill="hold" nodeType="afterEffect">
                                  <p:stCondLst>
                                    <p:cond delay="2000"/>
                                  </p:stCondLst>
                                  <p:childTnLst>
                                    <p:set>
                                      <p:cBhvr>
                                        <p:cTn id="24" dur="1" fill="hold">
                                          <p:stCondLst>
                                            <p:cond delay="0"/>
                                          </p:stCondLst>
                                        </p:cTn>
                                        <p:tgtEl>
                                          <p:spTgt spid="2055"/>
                                        </p:tgtEl>
                                        <p:attrNameLst>
                                          <p:attrName>style.visibility</p:attrName>
                                        </p:attrNameLst>
                                      </p:cBhvr>
                                      <p:to>
                                        <p:strVal val="visible"/>
                                      </p:to>
                                    </p:set>
                                    <p:animEffect transition="in" filter="dissolve">
                                      <p:cBhvr>
                                        <p:cTn id="25" dur="500"/>
                                        <p:tgtEl>
                                          <p:spTgt spid="2055"/>
                                        </p:tgtEl>
                                      </p:cBhvr>
                                    </p:animEffect>
                                  </p:childTnLst>
                                </p:cTn>
                              </p:par>
                            </p:childTnLst>
                          </p:cTn>
                        </p:par>
                        <p:par>
                          <p:cTn id="26" fill="hold">
                            <p:stCondLst>
                              <p:cond delay="11000"/>
                            </p:stCondLst>
                            <p:childTnLst>
                              <p:par>
                                <p:cTn id="27" presetID="9" presetClass="entr" presetSubtype="0" fill="hold" nodeType="afterEffect">
                                  <p:stCondLst>
                                    <p:cond delay="2000"/>
                                  </p:stCondLst>
                                  <p:childTnLst>
                                    <p:set>
                                      <p:cBhvr>
                                        <p:cTn id="28" dur="1" fill="hold">
                                          <p:stCondLst>
                                            <p:cond delay="0"/>
                                          </p:stCondLst>
                                        </p:cTn>
                                        <p:tgtEl>
                                          <p:spTgt spid="2056"/>
                                        </p:tgtEl>
                                        <p:attrNameLst>
                                          <p:attrName>style.visibility</p:attrName>
                                        </p:attrNameLst>
                                      </p:cBhvr>
                                      <p:to>
                                        <p:strVal val="visible"/>
                                      </p:to>
                                    </p:set>
                                    <p:animEffect transition="in" filter="dissolve">
                                      <p:cBhvr>
                                        <p:cTn id="29" dur="500"/>
                                        <p:tgtEl>
                                          <p:spTgt spid="2056"/>
                                        </p:tgtEl>
                                      </p:cBhvr>
                                    </p:animEffect>
                                  </p:childTnLst>
                                </p:cTn>
                              </p:par>
                            </p:childTnLst>
                          </p:cTn>
                        </p:par>
                        <p:par>
                          <p:cTn id="30" fill="hold">
                            <p:stCondLst>
                              <p:cond delay="13500"/>
                            </p:stCondLst>
                            <p:childTnLst>
                              <p:par>
                                <p:cTn id="31" presetID="9" presetClass="entr" presetSubtype="0" fill="hold" nodeType="afterEffect">
                                  <p:stCondLst>
                                    <p:cond delay="2000"/>
                                  </p:stCondLst>
                                  <p:childTnLst>
                                    <p:set>
                                      <p:cBhvr>
                                        <p:cTn id="32" dur="1" fill="hold">
                                          <p:stCondLst>
                                            <p:cond delay="0"/>
                                          </p:stCondLst>
                                        </p:cTn>
                                        <p:tgtEl>
                                          <p:spTgt spid="2062"/>
                                        </p:tgtEl>
                                        <p:attrNameLst>
                                          <p:attrName>style.visibility</p:attrName>
                                        </p:attrNameLst>
                                      </p:cBhvr>
                                      <p:to>
                                        <p:strVal val="visible"/>
                                      </p:to>
                                    </p:set>
                                    <p:animEffect transition="in" filter="dissolve">
                                      <p:cBhvr>
                                        <p:cTn id="33" dur="500"/>
                                        <p:tgtEl>
                                          <p:spTgt spid="2062"/>
                                        </p:tgtEl>
                                      </p:cBhvr>
                                    </p:animEffect>
                                  </p:childTnLst>
                                </p:cTn>
                              </p:par>
                            </p:childTnLst>
                          </p:cTn>
                        </p:par>
                        <p:par>
                          <p:cTn id="34" fill="hold">
                            <p:stCondLst>
                              <p:cond delay="16000"/>
                            </p:stCondLst>
                            <p:childTnLst>
                              <p:par>
                                <p:cTn id="35" presetID="1" presetClass="entr" presetSubtype="0" fill="hold" grpId="0" nodeType="afterEffect">
                                  <p:stCondLst>
                                    <p:cond delay="2000"/>
                                  </p:stCondLst>
                                  <p:childTnLst>
                                    <p:set>
                                      <p:cBhvr>
                                        <p:cTn id="36" dur="1" fill="hold">
                                          <p:stCondLst>
                                            <p:cond delay="499"/>
                                          </p:stCondLst>
                                        </p:cTn>
                                        <p:tgtEl>
                                          <p:spTgt spid="20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P spid="2051" grpId="0" build="p" autoUpdateAnimBg="0" advAuto="2000"/>
      <p:bldP spid="2064"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85800" y="0"/>
            <a:ext cx="7772400" cy="1143000"/>
          </a:xfrm>
        </p:spPr>
        <p:txBody>
          <a:bodyPr/>
          <a:lstStyle/>
          <a:p>
            <a:pPr eaLnBrk="1" hangingPunct="1"/>
            <a:r>
              <a:rPr lang="de-DE" sz="3600" b="1" smtClean="0"/>
              <a:t>Erläuterungen</a:t>
            </a:r>
          </a:p>
        </p:txBody>
      </p:sp>
      <p:sp>
        <p:nvSpPr>
          <p:cNvPr id="17411" name="Rectangle 3"/>
          <p:cNvSpPr>
            <a:spLocks noGrp="1" noChangeArrowheads="1"/>
          </p:cNvSpPr>
          <p:nvPr>
            <p:ph type="body" idx="1"/>
          </p:nvPr>
        </p:nvSpPr>
        <p:spPr>
          <a:xfrm>
            <a:off x="0" y="914400"/>
            <a:ext cx="9144000" cy="3733800"/>
          </a:xfrm>
        </p:spPr>
        <p:txBody>
          <a:bodyPr/>
          <a:lstStyle/>
          <a:p>
            <a:pPr eaLnBrk="1" hangingPunct="1"/>
            <a:r>
              <a:rPr lang="de-DE" sz="2200" smtClean="0"/>
              <a:t>Im Folgenden soll Zavada, ein kleines Dorf der Zips, ca. 7 km nordwestlich von Levoca gelegen, durch Bilder und einige Hintergrundinformationen  vorgestellt werden. </a:t>
            </a:r>
          </a:p>
          <a:p>
            <a:pPr eaLnBrk="1" hangingPunct="1"/>
            <a:r>
              <a:rPr lang="de-DE" sz="2200" smtClean="0"/>
              <a:t>Dabei erhält der Besucher zum einen die Chance auf einem virtuellen Rundweg die Gegebenheiten des Dorfes genauer kennen zu lernen        ,</a:t>
            </a:r>
          </a:p>
          <a:p>
            <a:pPr eaLnBrk="1" hangingPunct="1"/>
            <a:r>
              <a:rPr lang="de-DE" sz="2200" smtClean="0"/>
              <a:t>zum anderen kann der virtuelle Gast von der Übersichtskarte aus zu den einzelnen Stationen des Rundwegs gelangen um so gezielt Informationen und Eindrücke zu sammeln        .</a:t>
            </a:r>
          </a:p>
          <a:p>
            <a:pPr eaLnBrk="1" hangingPunct="1"/>
            <a:r>
              <a:rPr lang="de-DE" sz="2200" smtClean="0"/>
              <a:t>Weitere Bilder einer Rundwegstation können in der Photogalerie angeschaut werden        ! </a:t>
            </a:r>
          </a:p>
        </p:txBody>
      </p:sp>
      <p:grpSp>
        <p:nvGrpSpPr>
          <p:cNvPr id="2" name="Group 11"/>
          <p:cNvGrpSpPr>
            <a:grpSpLocks/>
          </p:cNvGrpSpPr>
          <p:nvPr/>
        </p:nvGrpSpPr>
        <p:grpSpPr bwMode="auto">
          <a:xfrm>
            <a:off x="3429000" y="3429000"/>
            <a:ext cx="601663" cy="457200"/>
            <a:chOff x="2880" y="4032"/>
            <a:chExt cx="379" cy="288"/>
          </a:xfrm>
        </p:grpSpPr>
        <p:sp>
          <p:nvSpPr>
            <p:cNvPr id="3091" name="Rectangle 12"/>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92" name="Text Box 13"/>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Karte </a:t>
              </a:r>
            </a:p>
          </p:txBody>
        </p:sp>
      </p:grpSp>
      <p:pic>
        <p:nvPicPr>
          <p:cNvPr id="17423" name="Picture 15" descr="C:\Eigene Dateien\i photo plus\Uni\Geographie\Slowakeipräsentation\Bild35AF5.JPG"/>
          <p:cNvPicPr>
            <a:picLocks noChangeAspect="1" noChangeArrowheads="1"/>
          </p:cNvPicPr>
          <p:nvPr/>
        </p:nvPicPr>
        <p:blipFill>
          <a:blip r:embed="rId2" cstate="print"/>
          <a:srcRect t="12920"/>
          <a:stretch>
            <a:fillRect/>
          </a:stretch>
        </p:blipFill>
        <p:spPr bwMode="auto">
          <a:xfrm>
            <a:off x="5321300" y="4727575"/>
            <a:ext cx="3746500" cy="2054225"/>
          </a:xfrm>
          <a:prstGeom prst="rect">
            <a:avLst/>
          </a:prstGeom>
          <a:noFill/>
          <a:ln w="9525">
            <a:noFill/>
            <a:miter lim="800000"/>
            <a:headEnd/>
            <a:tailEnd/>
          </a:ln>
        </p:spPr>
      </p:pic>
      <p:grpSp>
        <p:nvGrpSpPr>
          <p:cNvPr id="3" name="Group 17"/>
          <p:cNvGrpSpPr>
            <a:grpSpLocks/>
          </p:cNvGrpSpPr>
          <p:nvPr/>
        </p:nvGrpSpPr>
        <p:grpSpPr bwMode="auto">
          <a:xfrm>
            <a:off x="4572000" y="6400800"/>
            <a:ext cx="601663" cy="457200"/>
            <a:chOff x="2880" y="4032"/>
            <a:chExt cx="379" cy="288"/>
          </a:xfrm>
        </p:grpSpPr>
        <p:sp>
          <p:nvSpPr>
            <p:cNvPr id="3089" name="Rectangle 18"/>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90" name="Text Box 19"/>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Karte</a:t>
              </a:r>
              <a:r>
                <a:rPr lang="de-DE" sz="1100" b="1"/>
                <a:t> </a:t>
              </a:r>
            </a:p>
          </p:txBody>
        </p:sp>
      </p:grpSp>
      <p:pic>
        <p:nvPicPr>
          <p:cNvPr id="17435" name="Picture 27" descr="C:\Eigene Dateien\i photo plus\Uni\Geographie\Slowakeipräsentation\Bild36AF5.JPG"/>
          <p:cNvPicPr>
            <a:picLocks noChangeAspect="1" noChangeArrowheads="1"/>
          </p:cNvPicPr>
          <p:nvPr/>
        </p:nvPicPr>
        <p:blipFill>
          <a:blip r:embed="rId4" cstate="print"/>
          <a:srcRect t="5978" b="13324"/>
          <a:stretch>
            <a:fillRect/>
          </a:stretch>
        </p:blipFill>
        <p:spPr bwMode="auto">
          <a:xfrm>
            <a:off x="76200" y="4724400"/>
            <a:ext cx="3746500" cy="2057400"/>
          </a:xfrm>
          <a:prstGeom prst="rect">
            <a:avLst/>
          </a:prstGeom>
          <a:noFill/>
          <a:ln w="9525">
            <a:noFill/>
            <a:miter lim="800000"/>
            <a:headEnd/>
            <a:tailEnd/>
          </a:ln>
        </p:spPr>
      </p:pic>
      <p:grpSp>
        <p:nvGrpSpPr>
          <p:cNvPr id="4" name="Group 34"/>
          <p:cNvGrpSpPr>
            <a:grpSpLocks/>
          </p:cNvGrpSpPr>
          <p:nvPr/>
        </p:nvGrpSpPr>
        <p:grpSpPr bwMode="auto">
          <a:xfrm>
            <a:off x="3971925" y="6400800"/>
            <a:ext cx="600075" cy="457200"/>
            <a:chOff x="624" y="336"/>
            <a:chExt cx="378" cy="288"/>
          </a:xfrm>
        </p:grpSpPr>
        <p:sp>
          <p:nvSpPr>
            <p:cNvPr id="3087" name="Rectangle 35"/>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88" name="Text Box 36"/>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Rund-</a:t>
              </a:r>
            </a:p>
            <a:p>
              <a:pPr algn="ctr"/>
              <a:r>
                <a:rPr lang="de-DE" sz="1100" b="1">
                  <a:hlinkClick r:id="rId5" action="ppaction://hlinksldjump"/>
                </a:rPr>
                <a:t> weg</a:t>
              </a:r>
              <a:endParaRPr lang="de-DE" sz="1100" b="1"/>
            </a:p>
          </p:txBody>
        </p:sp>
      </p:grpSp>
      <p:grpSp>
        <p:nvGrpSpPr>
          <p:cNvPr id="5" name="Group 37"/>
          <p:cNvGrpSpPr>
            <a:grpSpLocks/>
          </p:cNvGrpSpPr>
          <p:nvPr/>
        </p:nvGrpSpPr>
        <p:grpSpPr bwMode="auto">
          <a:xfrm>
            <a:off x="7848600" y="2362200"/>
            <a:ext cx="600075" cy="457200"/>
            <a:chOff x="624" y="336"/>
            <a:chExt cx="378" cy="288"/>
          </a:xfrm>
        </p:grpSpPr>
        <p:sp>
          <p:nvSpPr>
            <p:cNvPr id="3085" name="Rectangle 38"/>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86" name="Text Box 39"/>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Rund-</a:t>
              </a:r>
            </a:p>
            <a:p>
              <a:pPr algn="ctr"/>
              <a:r>
                <a:rPr lang="de-DE" sz="1100" b="1"/>
                <a:t> weg</a:t>
              </a:r>
            </a:p>
          </p:txBody>
        </p:sp>
      </p:grpSp>
      <p:grpSp>
        <p:nvGrpSpPr>
          <p:cNvPr id="6" name="Group 40"/>
          <p:cNvGrpSpPr>
            <a:grpSpLocks/>
          </p:cNvGrpSpPr>
          <p:nvPr/>
        </p:nvGrpSpPr>
        <p:grpSpPr bwMode="auto">
          <a:xfrm>
            <a:off x="1219200" y="4191000"/>
            <a:ext cx="614363" cy="457200"/>
            <a:chOff x="3600" y="3312"/>
            <a:chExt cx="387" cy="288"/>
          </a:xfrm>
        </p:grpSpPr>
        <p:sp>
          <p:nvSpPr>
            <p:cNvPr id="3083" name="Rectangle 41"/>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84" name="Text Box 42"/>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Photo-</a:t>
              </a:r>
            </a:p>
            <a:p>
              <a:pPr algn="ctr"/>
              <a:r>
                <a:rPr lang="de-DE" sz="1100" b="1"/>
                <a:t>galerie</a:t>
              </a:r>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741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2000"/>
                                  </p:stCondLst>
                                  <p:childTnLst>
                                    <p:set>
                                      <p:cBhvr>
                                        <p:cTn id="9" dur="1" fill="hold">
                                          <p:stCondLst>
                                            <p:cond delay="499"/>
                                          </p:stCondLst>
                                        </p:cTn>
                                        <p:tgtEl>
                                          <p:spTgt spid="17411">
                                            <p:txEl>
                                              <p:pRg st="0" end="0"/>
                                            </p:txEl>
                                          </p:spTgt>
                                        </p:tgtEl>
                                        <p:attrNameLst>
                                          <p:attrName>style.visibility</p:attrName>
                                        </p:attrNameLst>
                                      </p:cBhvr>
                                      <p:to>
                                        <p:strVal val="visible"/>
                                      </p:to>
                                    </p:set>
                                  </p:childTnLst>
                                </p:cTn>
                              </p:par>
                            </p:childTnLst>
                          </p:cTn>
                        </p:par>
                        <p:par>
                          <p:cTn id="10" fill="hold">
                            <p:stCondLst>
                              <p:cond delay="3000"/>
                            </p:stCondLst>
                            <p:childTnLst>
                              <p:par>
                                <p:cTn id="11" presetID="1" presetClass="entr" presetSubtype="0" fill="hold" grpId="0" nodeType="afterEffect">
                                  <p:stCondLst>
                                    <p:cond delay="2000"/>
                                  </p:stCondLst>
                                  <p:childTnLst>
                                    <p:set>
                                      <p:cBhvr>
                                        <p:cTn id="12" dur="1" fill="hold">
                                          <p:stCondLst>
                                            <p:cond delay="499"/>
                                          </p:stCondLst>
                                        </p:cTn>
                                        <p:tgtEl>
                                          <p:spTgt spid="17411">
                                            <p:txEl>
                                              <p:pRg st="1" end="1"/>
                                            </p:txEl>
                                          </p:spTgt>
                                        </p:tgtEl>
                                        <p:attrNameLst>
                                          <p:attrName>style.visibility</p:attrName>
                                        </p:attrNameLst>
                                      </p:cBhvr>
                                      <p:to>
                                        <p:strVal val="visible"/>
                                      </p:to>
                                    </p:set>
                                  </p:childTnLst>
                                </p:cTn>
                              </p:par>
                            </p:childTnLst>
                          </p:cTn>
                        </p:par>
                        <p:par>
                          <p:cTn id="13" fill="hold">
                            <p:stCondLst>
                              <p:cond delay="5500"/>
                            </p:stCondLst>
                            <p:childTnLst>
                              <p:par>
                                <p:cTn id="14" presetID="1" presetClass="entr" presetSubtype="0" fill="hold" grpId="0" nodeType="afterEffect">
                                  <p:stCondLst>
                                    <p:cond delay="2000"/>
                                  </p:stCondLst>
                                  <p:childTnLst>
                                    <p:set>
                                      <p:cBhvr>
                                        <p:cTn id="15" dur="1" fill="hold">
                                          <p:stCondLst>
                                            <p:cond delay="499"/>
                                          </p:stCondLst>
                                        </p:cTn>
                                        <p:tgtEl>
                                          <p:spTgt spid="17411">
                                            <p:txEl>
                                              <p:pRg st="2" end="2"/>
                                            </p:txEl>
                                          </p:spTgt>
                                        </p:tgtEl>
                                        <p:attrNameLst>
                                          <p:attrName>style.visibility</p:attrName>
                                        </p:attrNameLst>
                                      </p:cBhvr>
                                      <p:to>
                                        <p:strVal val="visible"/>
                                      </p:to>
                                    </p:set>
                                  </p:childTnLst>
                                </p:cTn>
                              </p:par>
                            </p:childTnLst>
                          </p:cTn>
                        </p:par>
                        <p:par>
                          <p:cTn id="16" fill="hold">
                            <p:stCondLst>
                              <p:cond delay="8000"/>
                            </p:stCondLst>
                            <p:childTnLst>
                              <p:par>
                                <p:cTn id="17" presetID="1" presetClass="entr" presetSubtype="0" fill="hold" grpId="0" nodeType="afterEffect">
                                  <p:stCondLst>
                                    <p:cond delay="2000"/>
                                  </p:stCondLst>
                                  <p:childTnLst>
                                    <p:set>
                                      <p:cBhvr>
                                        <p:cTn id="18" dur="1" fill="hold">
                                          <p:stCondLst>
                                            <p:cond delay="499"/>
                                          </p:stCondLst>
                                        </p:cTn>
                                        <p:tgtEl>
                                          <p:spTgt spid="17411">
                                            <p:txEl>
                                              <p:pRg st="3" end="3"/>
                                            </p:txEl>
                                          </p:spTgt>
                                        </p:tgtEl>
                                        <p:attrNameLst>
                                          <p:attrName>style.visibility</p:attrName>
                                        </p:attrNameLst>
                                      </p:cBhvr>
                                      <p:to>
                                        <p:strVal val="visible"/>
                                      </p:to>
                                    </p:set>
                                  </p:childTnLst>
                                </p:cTn>
                              </p:par>
                            </p:childTnLst>
                          </p:cTn>
                        </p:par>
                        <p:par>
                          <p:cTn id="19" fill="hold">
                            <p:stCondLst>
                              <p:cond delay="10500"/>
                            </p:stCondLst>
                            <p:childTnLst>
                              <p:par>
                                <p:cTn id="20" presetID="9" presetClass="entr" presetSubtype="0"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par>
                          <p:cTn id="23" fill="hold">
                            <p:stCondLst>
                              <p:cond delay="11000"/>
                            </p:stCondLst>
                            <p:childTnLst>
                              <p:par>
                                <p:cTn id="24" presetID="9"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dissolve">
                                      <p:cBhvr>
                                        <p:cTn id="26" dur="500"/>
                                        <p:tgtEl>
                                          <p:spTgt spid="2"/>
                                        </p:tgtEl>
                                      </p:cBhvr>
                                    </p:animEffect>
                                  </p:childTnLst>
                                </p:cTn>
                              </p:par>
                            </p:childTnLst>
                          </p:cTn>
                        </p:par>
                        <p:par>
                          <p:cTn id="27" fill="hold">
                            <p:stCondLst>
                              <p:cond delay="11500"/>
                            </p:stCondLst>
                            <p:childTnLst>
                              <p:par>
                                <p:cTn id="28" presetID="9" presetClass="entr" presetSubtype="0"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dissolve">
                                      <p:cBhvr>
                                        <p:cTn id="30" dur="500"/>
                                        <p:tgtEl>
                                          <p:spTgt spid="6"/>
                                        </p:tgtEl>
                                      </p:cBhvr>
                                    </p:animEffect>
                                  </p:childTnLst>
                                </p:cTn>
                              </p:par>
                            </p:childTnLst>
                          </p:cTn>
                        </p:par>
                        <p:par>
                          <p:cTn id="31" fill="hold">
                            <p:stCondLst>
                              <p:cond delay="12000"/>
                            </p:stCondLst>
                            <p:childTnLst>
                              <p:par>
                                <p:cTn id="32" presetID="9" presetClass="entr" presetSubtype="0" fill="hold" nodeType="afterEffect">
                                  <p:stCondLst>
                                    <p:cond delay="2000"/>
                                  </p:stCondLst>
                                  <p:childTnLst>
                                    <p:set>
                                      <p:cBhvr>
                                        <p:cTn id="33" dur="1" fill="hold">
                                          <p:stCondLst>
                                            <p:cond delay="0"/>
                                          </p:stCondLst>
                                        </p:cTn>
                                        <p:tgtEl>
                                          <p:spTgt spid="17435"/>
                                        </p:tgtEl>
                                        <p:attrNameLst>
                                          <p:attrName>style.visibility</p:attrName>
                                        </p:attrNameLst>
                                      </p:cBhvr>
                                      <p:to>
                                        <p:strVal val="visible"/>
                                      </p:to>
                                    </p:set>
                                    <p:animEffect transition="in" filter="dissolve">
                                      <p:cBhvr>
                                        <p:cTn id="34" dur="500"/>
                                        <p:tgtEl>
                                          <p:spTgt spid="17435"/>
                                        </p:tgtEl>
                                      </p:cBhvr>
                                    </p:animEffect>
                                  </p:childTnLst>
                                </p:cTn>
                              </p:par>
                            </p:childTnLst>
                          </p:cTn>
                        </p:par>
                        <p:par>
                          <p:cTn id="35" fill="hold">
                            <p:stCondLst>
                              <p:cond delay="14500"/>
                            </p:stCondLst>
                            <p:childTnLst>
                              <p:par>
                                <p:cTn id="36" presetID="9" presetClass="entr" presetSubtype="0" fill="hold" nodeType="afterEffect">
                                  <p:stCondLst>
                                    <p:cond delay="2000"/>
                                  </p:stCondLst>
                                  <p:childTnLst>
                                    <p:set>
                                      <p:cBhvr>
                                        <p:cTn id="37" dur="1" fill="hold">
                                          <p:stCondLst>
                                            <p:cond delay="0"/>
                                          </p:stCondLst>
                                        </p:cTn>
                                        <p:tgtEl>
                                          <p:spTgt spid="17423"/>
                                        </p:tgtEl>
                                        <p:attrNameLst>
                                          <p:attrName>style.visibility</p:attrName>
                                        </p:attrNameLst>
                                      </p:cBhvr>
                                      <p:to>
                                        <p:strVal val="visible"/>
                                      </p:to>
                                    </p:set>
                                    <p:animEffect transition="in" filter="dissolve">
                                      <p:cBhvr>
                                        <p:cTn id="38" dur="500"/>
                                        <p:tgtEl>
                                          <p:spTgt spid="17423"/>
                                        </p:tgtEl>
                                      </p:cBhvr>
                                    </p:animEffect>
                                  </p:childTnLst>
                                </p:cTn>
                              </p:par>
                            </p:childTnLst>
                          </p:cTn>
                        </p:par>
                        <p:par>
                          <p:cTn id="39" fill="hold">
                            <p:stCondLst>
                              <p:cond delay="17000"/>
                            </p:stCondLst>
                            <p:childTnLst>
                              <p:par>
                                <p:cTn id="40" presetID="9" presetClass="entr" presetSubtype="0" fill="hold" nodeType="after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ssolve">
                                      <p:cBhvr>
                                        <p:cTn id="42" dur="500"/>
                                        <p:tgtEl>
                                          <p:spTgt spid="4"/>
                                        </p:tgtEl>
                                      </p:cBhvr>
                                    </p:animEffect>
                                  </p:childTnLst>
                                </p:cTn>
                              </p:par>
                            </p:childTnLst>
                          </p:cTn>
                        </p:par>
                        <p:par>
                          <p:cTn id="43" fill="hold">
                            <p:stCondLst>
                              <p:cond delay="17500"/>
                            </p:stCondLst>
                            <p:childTnLst>
                              <p:par>
                                <p:cTn id="44" presetID="9" presetClass="entr" presetSubtype="0" fill="hold" nodeType="after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dissolve">
                                      <p:cBhvr>
                                        <p:cTn id="4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utoUpdateAnimBg="0"/>
      <p:bldP spid="17411" grpId="0" build="p" autoUpdateAnimBg="0" advAuto="200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685800" y="304800"/>
            <a:ext cx="7772400" cy="685800"/>
          </a:xfrm>
        </p:spPr>
        <p:txBody>
          <a:bodyPr/>
          <a:lstStyle/>
          <a:p>
            <a:pPr eaLnBrk="1" hangingPunct="1"/>
            <a:r>
              <a:rPr lang="de-DE" sz="3600" b="1" smtClean="0"/>
              <a:t>Zavada</a:t>
            </a:r>
            <a:r>
              <a:rPr lang="de-DE" sz="3200" b="1" smtClean="0"/>
              <a:t> und seine Umgebung in der Karte</a:t>
            </a:r>
            <a:br>
              <a:rPr lang="de-DE" sz="3200" b="1" smtClean="0"/>
            </a:br>
            <a:endParaRPr lang="de-DE" sz="3200" b="1" smtClean="0"/>
          </a:p>
        </p:txBody>
      </p:sp>
      <p:pic>
        <p:nvPicPr>
          <p:cNvPr id="4100" name="Picture 4" descr="C:\Eigene Dateien\i photo plus\Uni\Geographie\Slowakeipräsentation\KarteZavada-Dateien\image002.jpg"/>
          <p:cNvPicPr>
            <a:picLocks noChangeAspect="1" noChangeArrowheads="1"/>
          </p:cNvPicPr>
          <p:nvPr/>
        </p:nvPicPr>
        <p:blipFill>
          <a:blip r:embed="rId2" cstate="print"/>
          <a:srcRect t="7143"/>
          <a:stretch>
            <a:fillRect/>
          </a:stretch>
        </p:blipFill>
        <p:spPr bwMode="auto">
          <a:xfrm>
            <a:off x="1676400" y="914400"/>
            <a:ext cx="5762625" cy="4953000"/>
          </a:xfrm>
          <a:prstGeom prst="rect">
            <a:avLst/>
          </a:prstGeom>
          <a:noFill/>
          <a:ln w="9525">
            <a:noFill/>
            <a:miter lim="800000"/>
            <a:headEnd/>
            <a:tailEnd/>
          </a:ln>
        </p:spPr>
      </p:pic>
      <p:grpSp>
        <p:nvGrpSpPr>
          <p:cNvPr id="2" name="Group 31"/>
          <p:cNvGrpSpPr>
            <a:grpSpLocks/>
          </p:cNvGrpSpPr>
          <p:nvPr/>
        </p:nvGrpSpPr>
        <p:grpSpPr bwMode="auto">
          <a:xfrm>
            <a:off x="2057400" y="2819400"/>
            <a:ext cx="4672013" cy="2951163"/>
            <a:chOff x="1296" y="1776"/>
            <a:chExt cx="2943" cy="1859"/>
          </a:xfrm>
        </p:grpSpPr>
        <p:pic>
          <p:nvPicPr>
            <p:cNvPr id="4105" name="Picture 17" descr="C:\Eigene Dateien\i photo plus\Uni\Geographie\Slowakeipräsentation\KarteZavada-Dateien\zavada.JPG">
              <a:hlinkClick r:id="rId3" action="ppaction://hlinksldjump" tooltip="Rundwegstationen im Ortsbereich von Zavada"/>
            </p:cNvPr>
            <p:cNvPicPr>
              <a:picLocks noChangeAspect="1" noChangeArrowheads="1"/>
            </p:cNvPicPr>
            <p:nvPr/>
          </p:nvPicPr>
          <p:blipFill>
            <a:blip r:embed="rId4" cstate="print"/>
            <a:srcRect/>
            <a:stretch>
              <a:fillRect/>
            </a:stretch>
          </p:blipFill>
          <p:spPr bwMode="auto">
            <a:xfrm>
              <a:off x="2640" y="1968"/>
              <a:ext cx="302" cy="271"/>
            </a:xfrm>
            <a:prstGeom prst="rect">
              <a:avLst/>
            </a:prstGeom>
            <a:noFill/>
            <a:ln w="9525">
              <a:solidFill>
                <a:srgbClr val="FF0000"/>
              </a:solidFill>
              <a:miter lim="800000"/>
              <a:headEnd/>
              <a:tailEnd/>
            </a:ln>
          </p:spPr>
        </p:pic>
        <p:pic>
          <p:nvPicPr>
            <p:cNvPr id="4106" name="Picture 18" descr="C:\Eigene Dateien\i photo plus\Uni\Geographie\Slowakeipräsentation\im NW-Blick nach W-02-09-10.jpg">
              <a:hlinkClick r:id="rId5" action="ppaction://hlinksldjump" tooltip="5. Station: Landschaft im Nordwesten von Zavada"/>
            </p:cNvPr>
            <p:cNvPicPr>
              <a:picLocks noChangeAspect="1" noChangeArrowheads="1"/>
            </p:cNvPicPr>
            <p:nvPr/>
          </p:nvPicPr>
          <p:blipFill>
            <a:blip r:embed="rId6" cstate="print"/>
            <a:srcRect l="26939" t="14899"/>
            <a:stretch>
              <a:fillRect/>
            </a:stretch>
          </p:blipFill>
          <p:spPr bwMode="auto">
            <a:xfrm>
              <a:off x="2112" y="1776"/>
              <a:ext cx="293" cy="274"/>
            </a:xfrm>
            <a:prstGeom prst="rect">
              <a:avLst/>
            </a:prstGeom>
            <a:noFill/>
            <a:ln w="9525">
              <a:solidFill>
                <a:srgbClr val="FF0000"/>
              </a:solidFill>
              <a:miter lim="800000"/>
              <a:headEnd/>
              <a:tailEnd/>
            </a:ln>
          </p:spPr>
        </p:pic>
        <p:pic>
          <p:nvPicPr>
            <p:cNvPr id="4107" name="Picture 19" descr="C:\Eigene Dateien\i photo plus\Uni\Geographie\Slowakeipräsentation\im W-Blick nach W-02-09-10.jpg">
              <a:hlinkClick r:id="rId7" action="ppaction://hlinksldjump" tooltip="Station 4: Der Hradisko"/>
            </p:cNvPr>
            <p:cNvPicPr>
              <a:picLocks noChangeAspect="1" noChangeArrowheads="1"/>
            </p:cNvPicPr>
            <p:nvPr/>
          </p:nvPicPr>
          <p:blipFill>
            <a:blip r:embed="rId8" cstate="print"/>
            <a:srcRect l="13759"/>
            <a:stretch>
              <a:fillRect/>
            </a:stretch>
          </p:blipFill>
          <p:spPr bwMode="auto">
            <a:xfrm>
              <a:off x="1296" y="2208"/>
              <a:ext cx="301" cy="279"/>
            </a:xfrm>
            <a:prstGeom prst="rect">
              <a:avLst/>
            </a:prstGeom>
            <a:noFill/>
            <a:ln w="9525">
              <a:solidFill>
                <a:srgbClr val="FF0000"/>
              </a:solidFill>
              <a:miter lim="800000"/>
              <a:headEnd/>
              <a:tailEnd/>
            </a:ln>
          </p:spPr>
        </p:pic>
        <p:pic>
          <p:nvPicPr>
            <p:cNvPr id="4108" name="Picture 20" descr="C:\Eigene Dateien\i photo plus\Uni\Geographie\Slowakeipräsentation\Bild03A.JPG">
              <a:hlinkClick r:id="rId9" action="ppaction://hlinksldjump" tooltip="7. Station: Landschaft rum um den Racov"/>
            </p:cNvPr>
            <p:cNvPicPr>
              <a:picLocks noChangeAspect="1" noChangeArrowheads="1"/>
            </p:cNvPicPr>
            <p:nvPr/>
          </p:nvPicPr>
          <p:blipFill>
            <a:blip r:embed="rId10" cstate="print"/>
            <a:srcRect l="24060"/>
            <a:stretch>
              <a:fillRect/>
            </a:stretch>
          </p:blipFill>
          <p:spPr bwMode="auto">
            <a:xfrm>
              <a:off x="3936" y="3360"/>
              <a:ext cx="303" cy="275"/>
            </a:xfrm>
            <a:prstGeom prst="rect">
              <a:avLst/>
            </a:prstGeom>
            <a:noFill/>
            <a:ln w="9525">
              <a:solidFill>
                <a:srgbClr val="FF0000"/>
              </a:solidFill>
              <a:miter lim="800000"/>
              <a:headEnd/>
              <a:tailEnd/>
            </a:ln>
          </p:spPr>
        </p:pic>
        <p:pic>
          <p:nvPicPr>
            <p:cNvPr id="4109" name="Picture 21" descr="C:\Eigene Dateien\i photo plus\Uni\Geographie\Slowakeipräsentation\Bild26A.JPG">
              <a:hlinkClick r:id="rId11" action="ppaction://hlinksldjump" tooltip="8. Station: Das Skigebiet von Zavada"/>
            </p:cNvPr>
            <p:cNvPicPr>
              <a:picLocks noChangeAspect="1" noChangeArrowheads="1"/>
            </p:cNvPicPr>
            <p:nvPr/>
          </p:nvPicPr>
          <p:blipFill>
            <a:blip r:embed="rId12" cstate="print"/>
            <a:srcRect l="24365"/>
            <a:stretch>
              <a:fillRect/>
            </a:stretch>
          </p:blipFill>
          <p:spPr bwMode="auto">
            <a:xfrm>
              <a:off x="3216" y="2208"/>
              <a:ext cx="298" cy="272"/>
            </a:xfrm>
            <a:prstGeom prst="rect">
              <a:avLst/>
            </a:prstGeom>
            <a:noFill/>
            <a:ln w="9525">
              <a:solidFill>
                <a:srgbClr val="FF0000"/>
              </a:solidFill>
              <a:miter lim="800000"/>
              <a:headEnd/>
              <a:tailEnd/>
            </a:ln>
          </p:spPr>
        </p:pic>
      </p:grpSp>
      <p:sp>
        <p:nvSpPr>
          <p:cNvPr id="4129" name="Text Box 33"/>
          <p:cNvSpPr txBox="1">
            <a:spLocks noChangeArrowheads="1"/>
          </p:cNvSpPr>
          <p:nvPr/>
        </p:nvSpPr>
        <p:spPr bwMode="auto">
          <a:xfrm>
            <a:off x="609600" y="5867400"/>
            <a:ext cx="7924800" cy="366713"/>
          </a:xfrm>
          <a:prstGeom prst="rect">
            <a:avLst/>
          </a:prstGeom>
          <a:noFill/>
          <a:ln w="9525">
            <a:noFill/>
            <a:miter lim="800000"/>
            <a:headEnd/>
            <a:tailEnd/>
          </a:ln>
        </p:spPr>
        <p:txBody>
          <a:bodyPr wrap="none">
            <a:spAutoFit/>
          </a:bodyPr>
          <a:lstStyle/>
          <a:p>
            <a:r>
              <a:rPr lang="de-DE" sz="1800"/>
              <a:t>Bitte wählen Sie eine Station auf der Übersichtskarte oder folgen Sie dem Rundweg.</a:t>
            </a:r>
          </a:p>
        </p:txBody>
      </p:sp>
      <p:grpSp>
        <p:nvGrpSpPr>
          <p:cNvPr id="3" name="Group 35"/>
          <p:cNvGrpSpPr>
            <a:grpSpLocks/>
          </p:cNvGrpSpPr>
          <p:nvPr/>
        </p:nvGrpSpPr>
        <p:grpSpPr bwMode="auto">
          <a:xfrm>
            <a:off x="4276725" y="6400800"/>
            <a:ext cx="600075" cy="457200"/>
            <a:chOff x="624" y="336"/>
            <a:chExt cx="378" cy="288"/>
          </a:xfrm>
        </p:grpSpPr>
        <p:sp>
          <p:nvSpPr>
            <p:cNvPr id="4103" name="Rectangle 36"/>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4104" name="Text Box 37"/>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hlinkClick r:id="rId13" action="ppaction://hlinksldjump"/>
                </a:rPr>
                <a:t> Rund-</a:t>
              </a:r>
            </a:p>
            <a:p>
              <a:pPr algn="ctr"/>
              <a:r>
                <a:rPr lang="de-DE" sz="1100" b="1">
                  <a:hlinkClick r:id="rId13" action="ppaction://hlinksldjump"/>
                </a:rPr>
                <a:t> weg</a:t>
              </a:r>
              <a:endParaRPr lang="de-DE" sz="1100" b="1"/>
            </a:p>
          </p:txBody>
        </p:sp>
      </p:gr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4098"/>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4100"/>
                                        </p:tgtEl>
                                        <p:attrNameLst>
                                          <p:attrName>style.visibility</p:attrName>
                                        </p:attrNameLst>
                                      </p:cBhvr>
                                      <p:to>
                                        <p:strVal val="visible"/>
                                      </p:to>
                                    </p:set>
                                    <p:animEffect transition="in" filter="dissolve">
                                      <p:cBhvr>
                                        <p:cTn id="10" dur="500"/>
                                        <p:tgtEl>
                                          <p:spTgt spid="4100"/>
                                        </p:tgtEl>
                                      </p:cBhvr>
                                    </p:animEffect>
                                  </p:childTnLst>
                                </p:cTn>
                              </p:par>
                            </p:childTnLst>
                          </p:cTn>
                        </p:par>
                        <p:par>
                          <p:cTn id="11" fill="hold">
                            <p:stCondLst>
                              <p:cond delay="3000"/>
                            </p:stCondLst>
                            <p:childTnLst>
                              <p:par>
                                <p:cTn id="12" presetID="9" presetClass="entr" presetSubtype="0" fill="hold" nodeType="afterEffect">
                                  <p:stCondLst>
                                    <p:cond delay="200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childTnLst>
                          </p:cTn>
                        </p:par>
                        <p:par>
                          <p:cTn id="15" fill="hold">
                            <p:stCondLst>
                              <p:cond delay="5500"/>
                            </p:stCondLst>
                            <p:childTnLst>
                              <p:par>
                                <p:cTn id="16" presetID="1" presetClass="entr" presetSubtype="0" fill="hold" grpId="0" nodeType="afterEffect">
                                  <p:stCondLst>
                                    <p:cond delay="2000"/>
                                  </p:stCondLst>
                                  <p:childTnLst>
                                    <p:set>
                                      <p:cBhvr>
                                        <p:cTn id="17" dur="1" fill="hold">
                                          <p:stCondLst>
                                            <p:cond delay="499"/>
                                          </p:stCondLst>
                                        </p:cTn>
                                        <p:tgtEl>
                                          <p:spTgt spid="4129"/>
                                        </p:tgtEl>
                                        <p:attrNameLst>
                                          <p:attrName>style.visibility</p:attrName>
                                        </p:attrNameLst>
                                      </p:cBhvr>
                                      <p:to>
                                        <p:strVal val="visible"/>
                                      </p:to>
                                    </p:set>
                                  </p:childTnLst>
                                </p:cTn>
                              </p:par>
                            </p:childTnLst>
                          </p:cTn>
                        </p:par>
                        <p:par>
                          <p:cTn id="18" fill="hold">
                            <p:stCondLst>
                              <p:cond delay="8000"/>
                            </p:stCondLst>
                            <p:childTnLst>
                              <p:par>
                                <p:cTn id="19" presetID="2" presetClass="entr" presetSubtype="4"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autoUpdateAnimBg="0"/>
      <p:bldP spid="412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85800" y="0"/>
            <a:ext cx="7772400" cy="1143000"/>
          </a:xfrm>
        </p:spPr>
        <p:txBody>
          <a:bodyPr/>
          <a:lstStyle/>
          <a:p>
            <a:pPr eaLnBrk="1" hangingPunct="1"/>
            <a:r>
              <a:rPr lang="de-DE" sz="3600" b="1" smtClean="0"/>
              <a:t>Rundwegstationen im Ortsbereich von Zavada </a:t>
            </a:r>
          </a:p>
        </p:txBody>
      </p:sp>
      <p:pic>
        <p:nvPicPr>
          <p:cNvPr id="10247" name="Picture 7" descr="C:\Eigene Dateien\i photo plus\Uni\Geographie\Slowakeipräsentation\KarteZavada-Dateien\zavada.JPG"/>
          <p:cNvPicPr>
            <a:picLocks noChangeAspect="1" noChangeArrowheads="1"/>
          </p:cNvPicPr>
          <p:nvPr/>
        </p:nvPicPr>
        <p:blipFill>
          <a:blip r:embed="rId2" cstate="print"/>
          <a:srcRect b="13345"/>
          <a:stretch>
            <a:fillRect/>
          </a:stretch>
        </p:blipFill>
        <p:spPr bwMode="auto">
          <a:xfrm>
            <a:off x="1828800" y="1219200"/>
            <a:ext cx="5486400" cy="4267200"/>
          </a:xfrm>
          <a:prstGeom prst="rect">
            <a:avLst/>
          </a:prstGeom>
          <a:noFill/>
          <a:ln w="9525">
            <a:noFill/>
            <a:miter lim="800000"/>
            <a:headEnd/>
            <a:tailEnd/>
          </a:ln>
        </p:spPr>
      </p:pic>
      <p:grpSp>
        <p:nvGrpSpPr>
          <p:cNvPr id="2" name="Group 44"/>
          <p:cNvGrpSpPr>
            <a:grpSpLocks/>
          </p:cNvGrpSpPr>
          <p:nvPr/>
        </p:nvGrpSpPr>
        <p:grpSpPr bwMode="auto">
          <a:xfrm>
            <a:off x="1828800" y="2286000"/>
            <a:ext cx="3505200" cy="2414588"/>
            <a:chOff x="1152" y="1440"/>
            <a:chExt cx="2208" cy="1521"/>
          </a:xfrm>
        </p:grpSpPr>
        <p:pic>
          <p:nvPicPr>
            <p:cNvPr id="5133" name="Picture 25" descr="C:\Eigene Dateien\i photo plus\Uni\Geographie\Slowakeipräsentation\Bild29A.JPG">
              <a:hlinkClick r:id="rId3" action="ppaction://hlinksldjump" tooltip="1. Station: Der Ortsmittelpunkt von Zavada"/>
            </p:cNvPr>
            <p:cNvPicPr>
              <a:picLocks noChangeAspect="1" noChangeArrowheads="1"/>
            </p:cNvPicPr>
            <p:nvPr/>
          </p:nvPicPr>
          <p:blipFill>
            <a:blip r:embed="rId4"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5134" name="Picture 27" descr="C:\Eigene Dateien\i photo plus\Uni\Geographie\Slowakeipräsentation\Bild22A.JPG">
              <a:hlinkClick r:id="rId5" action="ppaction://hlinksldjump" tooltip="2. Station: Das älteste Gehöft des Dorfes"/>
            </p:cNvPr>
            <p:cNvPicPr>
              <a:picLocks noChangeAspect="1" noChangeArrowheads="1"/>
            </p:cNvPicPr>
            <p:nvPr/>
          </p:nvPicPr>
          <p:blipFill>
            <a:blip r:embed="rId6"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5135" name="Picture 28" descr="C:\Eigene Dateien\i photo plus\Uni\Geographie\Slowakeipräsentation\Ort12-02-09-10.jpg">
              <a:hlinkClick r:id="rId7" action="ppaction://hlinksldjump" tooltip="3. Station: Der westliche Teil des Dorfes"/>
            </p:cNvPr>
            <p:cNvPicPr>
              <a:picLocks noChangeAspect="1" noChangeArrowheads="1"/>
            </p:cNvPicPr>
            <p:nvPr/>
          </p:nvPicPr>
          <p:blipFill>
            <a:blip r:embed="rId8"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5136" name="Picture 29" descr="C:\Eigene Dateien\i photo plus\Uni\Geographie\Slowakeipräsentation\Ort21-02-09-10.jpg">
              <a:hlinkClick r:id="rId9" action="ppaction://hlinksldjump" tooltip="6. Station: Die obere Dorfstraße von Zavada"/>
            </p:cNvPr>
            <p:cNvPicPr>
              <a:picLocks noChangeAspect="1" noChangeArrowheads="1"/>
            </p:cNvPicPr>
            <p:nvPr/>
          </p:nvPicPr>
          <p:blipFill>
            <a:blip r:embed="rId10"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5137" name="Picture 30" descr="C:\Eigene Dateien\i photo plus\Uni\Geographie\Slowakeipräsentation\Bild12A.JPG">
              <a:hlinkClick r:id="rId11" action="ppaction://hlinksldjump" tooltip="Das Webhandwerk - alte Tradition in Zavada"/>
            </p:cNvPr>
            <p:cNvPicPr>
              <a:picLocks noChangeAspect="1" noChangeArrowheads="1"/>
            </p:cNvPicPr>
            <p:nvPr/>
          </p:nvPicPr>
          <p:blipFill>
            <a:blip r:embed="rId12"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nvGrpSpPr>
          <p:cNvPr id="3" name="Group 43"/>
          <p:cNvGrpSpPr>
            <a:grpSpLocks/>
          </p:cNvGrpSpPr>
          <p:nvPr/>
        </p:nvGrpSpPr>
        <p:grpSpPr bwMode="auto">
          <a:xfrm>
            <a:off x="3971925" y="6391275"/>
            <a:ext cx="1201738" cy="466725"/>
            <a:chOff x="2502" y="4026"/>
            <a:chExt cx="757" cy="294"/>
          </a:xfrm>
        </p:grpSpPr>
        <p:grpSp>
          <p:nvGrpSpPr>
            <p:cNvPr id="5127" name="Group 22"/>
            <p:cNvGrpSpPr>
              <a:grpSpLocks/>
            </p:cNvGrpSpPr>
            <p:nvPr/>
          </p:nvGrpSpPr>
          <p:grpSpPr bwMode="auto">
            <a:xfrm>
              <a:off x="2880" y="4026"/>
              <a:ext cx="379" cy="288"/>
              <a:chOff x="2880" y="4032"/>
              <a:chExt cx="379" cy="288"/>
            </a:xfrm>
          </p:grpSpPr>
          <p:sp>
            <p:nvSpPr>
              <p:cNvPr id="5131" name="Rectangle 23"/>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5132" name="Text Box 24"/>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3" action="ppaction://hlinksldjump"/>
                  </a:rPr>
                  <a:t> Karte </a:t>
                </a:r>
                <a:endParaRPr lang="de-DE" sz="1100" b="1"/>
              </a:p>
            </p:txBody>
          </p:sp>
        </p:grpSp>
        <p:grpSp>
          <p:nvGrpSpPr>
            <p:cNvPr id="5128" name="Group 38"/>
            <p:cNvGrpSpPr>
              <a:grpSpLocks/>
            </p:cNvGrpSpPr>
            <p:nvPr/>
          </p:nvGrpSpPr>
          <p:grpSpPr bwMode="auto">
            <a:xfrm>
              <a:off x="2502" y="4032"/>
              <a:ext cx="378" cy="288"/>
              <a:chOff x="624" y="336"/>
              <a:chExt cx="378" cy="288"/>
            </a:xfrm>
          </p:grpSpPr>
          <p:sp>
            <p:nvSpPr>
              <p:cNvPr id="5129" name="Rectangle 39"/>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5130" name="Text Box 40"/>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Rund-</a:t>
                </a:r>
              </a:p>
              <a:p>
                <a:pPr algn="ctr"/>
                <a:r>
                  <a:rPr lang="de-DE" sz="1100" b="1">
                    <a:hlinkClick r:id="rId3" action="ppaction://hlinksldjump"/>
                  </a:rPr>
                  <a:t> weg</a:t>
                </a:r>
                <a:endParaRPr lang="de-DE" sz="1100" b="1"/>
              </a:p>
            </p:txBody>
          </p:sp>
        </p:grpSp>
      </p:grpSp>
      <p:sp>
        <p:nvSpPr>
          <p:cNvPr id="10285" name="Rectangle 45"/>
          <p:cNvSpPr>
            <a:spLocks noChangeArrowheads="1"/>
          </p:cNvSpPr>
          <p:nvPr/>
        </p:nvSpPr>
        <p:spPr bwMode="auto">
          <a:xfrm>
            <a:off x="1295400" y="5562600"/>
            <a:ext cx="6553200" cy="641350"/>
          </a:xfrm>
          <a:prstGeom prst="rect">
            <a:avLst/>
          </a:prstGeom>
          <a:noFill/>
          <a:ln w="9525">
            <a:noFill/>
            <a:miter lim="800000"/>
            <a:headEnd/>
            <a:tailEnd/>
          </a:ln>
        </p:spPr>
        <p:txBody>
          <a:bodyPr>
            <a:spAutoFit/>
          </a:bodyPr>
          <a:lstStyle/>
          <a:p>
            <a:r>
              <a:rPr lang="de-DE" sz="1800"/>
              <a:t>Bitte wählen Sie eine Station auf der Karte, folgen Sie dem Rundweg </a:t>
            </a:r>
          </a:p>
          <a:p>
            <a:r>
              <a:rPr lang="de-DE" sz="1800"/>
              <a:t>oder kehren Sie zurück zur Übersichtskarte</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0242"/>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0247"/>
                                        </p:tgtEl>
                                        <p:attrNameLst>
                                          <p:attrName>style.visibility</p:attrName>
                                        </p:attrNameLst>
                                      </p:cBhvr>
                                      <p:to>
                                        <p:strVal val="visible"/>
                                      </p:to>
                                    </p:set>
                                    <p:animEffect transition="in" filter="dissolve">
                                      <p:cBhvr>
                                        <p:cTn id="10" dur="500"/>
                                        <p:tgtEl>
                                          <p:spTgt spid="10247"/>
                                        </p:tgtEl>
                                      </p:cBhvr>
                                    </p:animEffect>
                                  </p:childTnLst>
                                </p:cTn>
                              </p:par>
                            </p:childTnLst>
                          </p:cTn>
                        </p:par>
                        <p:par>
                          <p:cTn id="11" fill="hold">
                            <p:stCondLst>
                              <p:cond delay="3000"/>
                            </p:stCondLst>
                            <p:childTnLst>
                              <p:par>
                                <p:cTn id="12" presetID="9" presetClass="entr" presetSubtype="0" fill="hold" nodeType="afterEffect">
                                  <p:stCondLst>
                                    <p:cond delay="200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childTnLst>
                          </p:cTn>
                        </p:par>
                        <p:par>
                          <p:cTn id="15" fill="hold">
                            <p:stCondLst>
                              <p:cond delay="5500"/>
                            </p:stCondLst>
                            <p:childTnLst>
                              <p:par>
                                <p:cTn id="16" presetID="1" presetClass="entr" presetSubtype="0" fill="hold" grpId="0" nodeType="afterEffect">
                                  <p:stCondLst>
                                    <p:cond delay="2000"/>
                                  </p:stCondLst>
                                  <p:childTnLst>
                                    <p:set>
                                      <p:cBhvr>
                                        <p:cTn id="17" dur="1" fill="hold">
                                          <p:stCondLst>
                                            <p:cond delay="499"/>
                                          </p:stCondLst>
                                        </p:cTn>
                                        <p:tgtEl>
                                          <p:spTgt spid="10285"/>
                                        </p:tgtEl>
                                        <p:attrNameLst>
                                          <p:attrName>style.visibility</p:attrName>
                                        </p:attrNameLst>
                                      </p:cBhvr>
                                      <p:to>
                                        <p:strVal val="visible"/>
                                      </p:to>
                                    </p:set>
                                  </p:childTnLst>
                                </p:cTn>
                              </p:par>
                            </p:childTnLst>
                          </p:cTn>
                        </p:par>
                        <p:par>
                          <p:cTn id="18" fill="hold">
                            <p:stCondLst>
                              <p:cond delay="8000"/>
                            </p:stCondLst>
                            <p:childTnLst>
                              <p:par>
                                <p:cTn id="19" presetID="9" presetClass="entr" presetSubtype="0" fill="hold" nodeType="afterEffect">
                                  <p:stCondLst>
                                    <p:cond delay="2000"/>
                                  </p:stCondLst>
                                  <p:childTnLst>
                                    <p:set>
                                      <p:cBhvr>
                                        <p:cTn id="20" dur="1" fill="hold">
                                          <p:stCondLst>
                                            <p:cond delay="0"/>
                                          </p:stCondLst>
                                        </p:cTn>
                                        <p:tgtEl>
                                          <p:spTgt spid="3"/>
                                        </p:tgtEl>
                                        <p:attrNameLst>
                                          <p:attrName>style.visibility</p:attrName>
                                        </p:attrNameLst>
                                      </p:cBhvr>
                                      <p:to>
                                        <p:strVal val="visible"/>
                                      </p:to>
                                    </p:set>
                                    <p:animEffect transition="in" filter="dissolve">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85"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0" y="228600"/>
            <a:ext cx="7772400" cy="914400"/>
          </a:xfrm>
        </p:spPr>
        <p:txBody>
          <a:bodyPr/>
          <a:lstStyle/>
          <a:p>
            <a:pPr eaLnBrk="1" hangingPunct="1"/>
            <a:r>
              <a:rPr lang="de-DE" sz="2800" b="1" smtClean="0"/>
              <a:t>1. Station:</a:t>
            </a:r>
            <a:r>
              <a:rPr lang="de-DE" sz="3600" b="1" smtClean="0"/>
              <a:t> Der Ortsmittelpunkt von Zavada</a:t>
            </a:r>
          </a:p>
        </p:txBody>
      </p:sp>
      <p:sp>
        <p:nvSpPr>
          <p:cNvPr id="5123" name="Rectangle 3"/>
          <p:cNvSpPr>
            <a:spLocks noGrp="1" noChangeArrowheads="1"/>
          </p:cNvSpPr>
          <p:nvPr>
            <p:ph type="body" sz="half" idx="1"/>
          </p:nvPr>
        </p:nvSpPr>
        <p:spPr>
          <a:xfrm>
            <a:off x="5257800" y="3733800"/>
            <a:ext cx="3886200" cy="2514600"/>
          </a:xfrm>
        </p:spPr>
        <p:txBody>
          <a:bodyPr/>
          <a:lstStyle/>
          <a:p>
            <a:pPr eaLnBrk="1" hangingPunct="1"/>
            <a:r>
              <a:rPr lang="de-DE" sz="2000" smtClean="0"/>
              <a:t>Alle zerstörten Gebäude wurden jedoch nach den Bränden wieder in der traditionellen Bauweise errichtet.  </a:t>
            </a:r>
          </a:p>
          <a:p>
            <a:pPr eaLnBrk="1" hangingPunct="1"/>
            <a:r>
              <a:rPr lang="de-DE" sz="2000" smtClean="0"/>
              <a:t>So zeichnet sich Zavada heute vor allem durch seine alte Bausubstanz aus.</a:t>
            </a:r>
          </a:p>
        </p:txBody>
      </p:sp>
      <p:sp>
        <p:nvSpPr>
          <p:cNvPr id="5124" name="Rectangle 4"/>
          <p:cNvSpPr>
            <a:spLocks noGrp="1" noChangeArrowheads="1"/>
          </p:cNvSpPr>
          <p:nvPr>
            <p:ph type="body" sz="half" idx="2"/>
          </p:nvPr>
        </p:nvSpPr>
        <p:spPr>
          <a:xfrm>
            <a:off x="5257800" y="1828800"/>
            <a:ext cx="3505200" cy="3352800"/>
          </a:xfrm>
        </p:spPr>
        <p:txBody>
          <a:bodyPr/>
          <a:lstStyle/>
          <a:p>
            <a:pPr eaLnBrk="1" hangingPunct="1"/>
            <a:r>
              <a:rPr lang="de-DE" sz="2000" smtClean="0"/>
              <a:t>1830 ließen sich die ersten Anwohner in Zavada nieder.</a:t>
            </a:r>
          </a:p>
          <a:p>
            <a:pPr eaLnBrk="1" hangingPunct="1"/>
            <a:r>
              <a:rPr lang="de-DE" sz="2000" smtClean="0"/>
              <a:t>Der Ort wurde im Laufe der Geschichte von zwei großen Bränden (zuletzt 1909) fast vollkommen zerstört.</a:t>
            </a:r>
          </a:p>
        </p:txBody>
      </p:sp>
      <p:pic>
        <p:nvPicPr>
          <p:cNvPr id="5127" name="Picture 7" descr="C:\Eigene Dateien\i photo plus\Uni\Geographie\Slowakeipräsentation\Bild29A.JPG"/>
          <p:cNvPicPr>
            <a:picLocks noChangeAspect="1" noChangeArrowheads="1"/>
          </p:cNvPicPr>
          <p:nvPr/>
        </p:nvPicPr>
        <p:blipFill>
          <a:blip r:embed="rId2" cstate="print"/>
          <a:srcRect/>
          <a:stretch>
            <a:fillRect/>
          </a:stretch>
        </p:blipFill>
        <p:spPr bwMode="auto">
          <a:xfrm>
            <a:off x="457200" y="2249488"/>
            <a:ext cx="4740275" cy="3236912"/>
          </a:xfrm>
          <a:prstGeom prst="rect">
            <a:avLst/>
          </a:prstGeom>
          <a:noFill/>
          <a:ln w="9525">
            <a:noFill/>
            <a:miter lim="800000"/>
            <a:headEnd/>
            <a:tailEnd/>
          </a:ln>
        </p:spPr>
      </p:pic>
      <p:sp>
        <p:nvSpPr>
          <p:cNvPr id="6150" name="Rectangle 14"/>
          <p:cNvSpPr>
            <a:spLocks noChangeArrowheads="1"/>
          </p:cNvSpPr>
          <p:nvPr/>
        </p:nvSpPr>
        <p:spPr bwMode="auto">
          <a:xfrm>
            <a:off x="3200400" y="6400800"/>
            <a:ext cx="609600" cy="457200"/>
          </a:xfrm>
          <a:prstGeom prst="rect">
            <a:avLst/>
          </a:prstGeom>
          <a:noFill/>
          <a:ln w="9525">
            <a:noFill/>
            <a:miter lim="800000"/>
            <a:headEnd/>
            <a:tailEnd/>
          </a:ln>
        </p:spPr>
        <p:txBody>
          <a:bodyPr/>
          <a:lstStyle/>
          <a:p>
            <a:pPr marL="342900" indent="-342900">
              <a:lnSpc>
                <a:spcPct val="90000"/>
              </a:lnSpc>
              <a:spcBef>
                <a:spcPct val="20000"/>
              </a:spcBef>
            </a:pPr>
            <a:endParaRPr lang="de-DE" sz="1000"/>
          </a:p>
          <a:p>
            <a:pPr marL="342900" indent="-342900">
              <a:lnSpc>
                <a:spcPct val="90000"/>
              </a:lnSpc>
              <a:spcBef>
                <a:spcPct val="20000"/>
              </a:spcBef>
            </a:pPr>
            <a:endParaRPr lang="de-DE" sz="1000"/>
          </a:p>
        </p:txBody>
      </p:sp>
      <p:sp>
        <p:nvSpPr>
          <p:cNvPr id="6151" name="Text Box 18"/>
          <p:cNvSpPr txBox="1">
            <a:spLocks noChangeArrowheads="1"/>
          </p:cNvSpPr>
          <p:nvPr/>
        </p:nvSpPr>
        <p:spPr bwMode="auto">
          <a:xfrm>
            <a:off x="4800600" y="6400800"/>
            <a:ext cx="533400" cy="228600"/>
          </a:xfrm>
          <a:prstGeom prst="rect">
            <a:avLst/>
          </a:prstGeom>
          <a:noFill/>
          <a:ln w="9525">
            <a:noFill/>
            <a:miter lim="800000"/>
            <a:headEnd/>
            <a:tailEnd/>
          </a:ln>
        </p:spPr>
        <p:txBody>
          <a:bodyPr>
            <a:spAutoFit/>
          </a:bodyPr>
          <a:lstStyle/>
          <a:p>
            <a:endParaRPr lang="de-DE" sz="900" b="1"/>
          </a:p>
        </p:txBody>
      </p:sp>
      <p:grpSp>
        <p:nvGrpSpPr>
          <p:cNvPr id="2" name="Group 63"/>
          <p:cNvGrpSpPr>
            <a:grpSpLocks/>
          </p:cNvGrpSpPr>
          <p:nvPr/>
        </p:nvGrpSpPr>
        <p:grpSpPr bwMode="auto">
          <a:xfrm>
            <a:off x="3730625" y="6400800"/>
            <a:ext cx="1681163" cy="457200"/>
            <a:chOff x="2352" y="4032"/>
            <a:chExt cx="1059" cy="288"/>
          </a:xfrm>
        </p:grpSpPr>
        <p:grpSp>
          <p:nvGrpSpPr>
            <p:cNvPr id="6163" name="Group 46"/>
            <p:cNvGrpSpPr>
              <a:grpSpLocks/>
            </p:cNvGrpSpPr>
            <p:nvPr/>
          </p:nvGrpSpPr>
          <p:grpSpPr bwMode="auto">
            <a:xfrm>
              <a:off x="2688" y="4032"/>
              <a:ext cx="379" cy="288"/>
              <a:chOff x="2880" y="4032"/>
              <a:chExt cx="379" cy="288"/>
            </a:xfrm>
          </p:grpSpPr>
          <p:sp>
            <p:nvSpPr>
              <p:cNvPr id="6170" name="Rectangle 47"/>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6171" name="Text Box 48"/>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Karte</a:t>
                </a:r>
                <a:r>
                  <a:rPr lang="de-DE" sz="1100" b="1"/>
                  <a:t> </a:t>
                </a:r>
              </a:p>
            </p:txBody>
          </p:sp>
        </p:grpSp>
        <p:grpSp>
          <p:nvGrpSpPr>
            <p:cNvPr id="6164" name="Group 56"/>
            <p:cNvGrpSpPr>
              <a:grpSpLocks/>
            </p:cNvGrpSpPr>
            <p:nvPr/>
          </p:nvGrpSpPr>
          <p:grpSpPr bwMode="auto">
            <a:xfrm>
              <a:off x="2352" y="4032"/>
              <a:ext cx="378" cy="288"/>
              <a:chOff x="624" y="336"/>
              <a:chExt cx="378" cy="288"/>
            </a:xfrm>
          </p:grpSpPr>
          <p:sp>
            <p:nvSpPr>
              <p:cNvPr id="6168" name="Rectangle 57"/>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6169" name="Text Box 58"/>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6165" name="Group 60"/>
            <p:cNvGrpSpPr>
              <a:grpSpLocks/>
            </p:cNvGrpSpPr>
            <p:nvPr/>
          </p:nvGrpSpPr>
          <p:grpSpPr bwMode="auto">
            <a:xfrm>
              <a:off x="3024" y="4032"/>
              <a:ext cx="387" cy="288"/>
              <a:chOff x="3600" y="3312"/>
              <a:chExt cx="387" cy="288"/>
            </a:xfrm>
          </p:grpSpPr>
          <p:sp>
            <p:nvSpPr>
              <p:cNvPr id="6166" name="Rectangle 61"/>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6167" name="Text Box 62"/>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hlinkClick r:id="rId5" action="ppaction://hlinksldjump"/>
                  </a:rPr>
                  <a:t> Photo-</a:t>
                </a:r>
              </a:p>
              <a:p>
                <a:pPr algn="ctr"/>
                <a:r>
                  <a:rPr lang="de-DE" sz="1100" b="1">
                    <a:hlinkClick r:id="rId5" action="ppaction://hlinksldjump"/>
                  </a:rPr>
                  <a:t>galerie</a:t>
                </a:r>
                <a:endParaRPr lang="de-DE" sz="1100" b="1"/>
              </a:p>
            </p:txBody>
          </p:sp>
        </p:grpSp>
      </p:grpSp>
      <p:grpSp>
        <p:nvGrpSpPr>
          <p:cNvPr id="6153" name="Group 89"/>
          <p:cNvGrpSpPr>
            <a:grpSpLocks/>
          </p:cNvGrpSpPr>
          <p:nvPr/>
        </p:nvGrpSpPr>
        <p:grpSpPr bwMode="auto">
          <a:xfrm>
            <a:off x="7696200" y="228600"/>
            <a:ext cx="1371600" cy="1524000"/>
            <a:chOff x="4848" y="144"/>
            <a:chExt cx="864" cy="960"/>
          </a:xfrm>
        </p:grpSpPr>
        <p:pic>
          <p:nvPicPr>
            <p:cNvPr id="6154" name="Picture 73" descr="C:\Eigene Dateien\i photo plus\Uni\Geographie\Slowakeipräsentation\KarteZavada-Dateien\zavada.JPG"/>
            <p:cNvPicPr>
              <a:picLocks noChangeAspect="1" noChangeArrowheads="1"/>
            </p:cNvPicPr>
            <p:nvPr/>
          </p:nvPicPr>
          <p:blipFill>
            <a:blip r:embed="rId6" cstate="print"/>
            <a:srcRect r="27998" b="4762"/>
            <a:stretch>
              <a:fillRect/>
            </a:stretch>
          </p:blipFill>
          <p:spPr bwMode="auto">
            <a:xfrm>
              <a:off x="4848" y="144"/>
              <a:ext cx="864" cy="960"/>
            </a:xfrm>
            <a:prstGeom prst="rect">
              <a:avLst/>
            </a:prstGeom>
            <a:noFill/>
            <a:ln w="28575">
              <a:solidFill>
                <a:srgbClr val="000000"/>
              </a:solidFill>
              <a:miter lim="800000"/>
              <a:headEnd/>
              <a:tailEnd/>
            </a:ln>
          </p:spPr>
        </p:pic>
        <p:grpSp>
          <p:nvGrpSpPr>
            <p:cNvPr id="6155" name="Group 88"/>
            <p:cNvGrpSpPr>
              <a:grpSpLocks/>
            </p:cNvGrpSpPr>
            <p:nvPr/>
          </p:nvGrpSpPr>
          <p:grpSpPr bwMode="auto">
            <a:xfrm>
              <a:off x="4848" y="362"/>
              <a:ext cx="767" cy="646"/>
              <a:chOff x="4848" y="362"/>
              <a:chExt cx="767" cy="646"/>
            </a:xfrm>
          </p:grpSpPr>
          <p:grpSp>
            <p:nvGrpSpPr>
              <p:cNvPr id="6156" name="Group 74"/>
              <p:cNvGrpSpPr>
                <a:grpSpLocks/>
              </p:cNvGrpSpPr>
              <p:nvPr/>
            </p:nvGrpSpPr>
            <p:grpSpPr bwMode="auto">
              <a:xfrm>
                <a:off x="4848" y="362"/>
                <a:ext cx="767" cy="495"/>
                <a:chOff x="1152" y="1440"/>
                <a:chExt cx="2208" cy="1521"/>
              </a:xfrm>
            </p:grpSpPr>
            <p:pic>
              <p:nvPicPr>
                <p:cNvPr id="6158" name="Picture 75" descr="C:\Eigene Dateien\i photo plus\Uni\Geographie\Slowakeipräsentation\Bild29A.JPG">
                  <a:hlinkClick r:id="rId7" action="ppaction://hlinksldjump" tooltip="1. Station: Der Ortsmittelpunkt von Zavada"/>
                </p:cNvPr>
                <p:cNvPicPr>
                  <a:picLocks noChangeAspect="1" noChangeArrowheads="1"/>
                </p:cNvPicPr>
                <p:nvPr/>
              </p:nvPicPr>
              <p:blipFill>
                <a:blip r:embed="rId8"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6159" name="Picture 76" descr="C:\Eigene Dateien\i photo plus\Uni\Geographie\Slowakeipräsentation\Bild22A.JPG">
                  <a:hlinkClick r:id="rId4" action="ppaction://hlinksldjump" tooltip="2. Station: Das älteste Gehöft des Dorfes"/>
                </p:cNvPr>
                <p:cNvPicPr>
                  <a:picLocks noChangeAspect="1" noChangeArrowheads="1"/>
                </p:cNvPicPr>
                <p:nvPr/>
              </p:nvPicPr>
              <p:blipFill>
                <a:blip r:embed="rId9"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6160" name="Picture 77" descr="C:\Eigene Dateien\i photo plus\Uni\Geographie\Slowakeipräsentation\Ort12-02-09-10.jpg">
                  <a:hlinkClick r:id="rId10" action="ppaction://hlinksldjump" tooltip="3. Station: Der westliche Teil des Dorfes"/>
                </p:cNvPr>
                <p:cNvPicPr>
                  <a:picLocks noChangeAspect="1" noChangeArrowheads="1"/>
                </p:cNvPicPr>
                <p:nvPr/>
              </p:nvPicPr>
              <p:blipFill>
                <a:blip r:embed="rId11"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6161" name="Picture 78" descr="C:\Eigene Dateien\i photo plus\Uni\Geographie\Slowakeipräsentation\Ort21-02-09-10.jpg">
                  <a:hlinkClick r:id="rId12" action="ppaction://hlinksldjump" tooltip="6. Station: Die obere Dorfstraße von Zavada"/>
                </p:cNvPr>
                <p:cNvPicPr>
                  <a:picLocks noChangeAspect="1" noChangeArrowheads="1"/>
                </p:cNvPicPr>
                <p:nvPr/>
              </p:nvPicPr>
              <p:blipFill>
                <a:blip r:embed="rId13"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6162" name="Picture 79" descr="C:\Eigene Dateien\i photo plus\Uni\Geographie\Slowakeipräsentation\Bild12A.JPG">
                  <a:hlinkClick r:id="rId14" action="ppaction://hlinksldjump" tooltip="Das Webhandwerk - alte Tradition in Zavada"/>
                </p:cNvPr>
                <p:cNvPicPr>
                  <a:picLocks noChangeAspect="1" noChangeArrowheads="1"/>
                </p:cNvPicPr>
                <p:nvPr/>
              </p:nvPicPr>
              <p:blipFill>
                <a:blip r:embed="rId15" cstate="print"/>
                <a:srcRect/>
                <a:stretch>
                  <a:fillRect/>
                </a:stretch>
              </p:blipFill>
              <p:spPr bwMode="auto">
                <a:xfrm>
                  <a:off x="2304" y="1440"/>
                  <a:ext cx="288" cy="273"/>
                </a:xfrm>
                <a:prstGeom prst="rect">
                  <a:avLst/>
                </a:prstGeom>
                <a:noFill/>
                <a:ln w="9525">
                  <a:solidFill>
                    <a:srgbClr val="FF0000"/>
                  </a:solidFill>
                  <a:miter lim="800000"/>
                  <a:headEnd/>
                  <a:tailEnd/>
                </a:ln>
              </p:spPr>
            </p:pic>
          </p:grpSp>
          <p:sp>
            <p:nvSpPr>
              <p:cNvPr id="6157" name="Line 85"/>
              <p:cNvSpPr>
                <a:spLocks noChangeShapeType="1"/>
              </p:cNvSpPr>
              <p:nvPr/>
            </p:nvSpPr>
            <p:spPr bwMode="auto">
              <a:xfrm flipV="1">
                <a:off x="5376" y="864"/>
                <a:ext cx="144" cy="144"/>
              </a:xfrm>
              <a:prstGeom prst="line">
                <a:avLst/>
              </a:prstGeom>
              <a:noFill/>
              <a:ln w="28575">
                <a:solidFill>
                  <a:srgbClr val="FF0000"/>
                </a:solidFill>
                <a:round/>
                <a:headEnd/>
                <a:tailEnd type="triangle" w="med" len="med"/>
              </a:ln>
            </p:spPr>
            <p:txBody>
              <a:bodyPr/>
              <a:lstStyle/>
              <a:p>
                <a:endParaRPr lang="de-DE"/>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122"/>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5127"/>
                                        </p:tgtEl>
                                        <p:attrNameLst>
                                          <p:attrName>style.visibility</p:attrName>
                                        </p:attrNameLst>
                                      </p:cBhvr>
                                      <p:to>
                                        <p:strVal val="visible"/>
                                      </p:to>
                                    </p:set>
                                    <p:animEffect transition="in" filter="dissolve">
                                      <p:cBhvr>
                                        <p:cTn id="10" dur="500"/>
                                        <p:tgtEl>
                                          <p:spTgt spid="5127"/>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5124">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5124">
                                            <p:txEl>
                                              <p:pRg st="1" end="1"/>
                                            </p:txEl>
                                          </p:spTgt>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5123">
                                            <p:txEl>
                                              <p:pRg st="0" end="0"/>
                                            </p:txEl>
                                          </p:spTgt>
                                        </p:tgtEl>
                                        <p:attrNameLst>
                                          <p:attrName>style.visibility</p:attrName>
                                        </p:attrNameLst>
                                      </p:cBhvr>
                                      <p:to>
                                        <p:strVal val="visible"/>
                                      </p:to>
                                    </p:set>
                                  </p:childTnLst>
                                </p:cTn>
                              </p:par>
                            </p:childTnLst>
                          </p:cTn>
                        </p:par>
                        <p:par>
                          <p:cTn id="20" fill="hold">
                            <p:stCondLst>
                              <p:cond delay="10500"/>
                            </p:stCondLst>
                            <p:childTnLst>
                              <p:par>
                                <p:cTn id="21" presetID="1" presetClass="entr" presetSubtype="0" fill="hold" grpId="0" nodeType="afterEffect">
                                  <p:stCondLst>
                                    <p:cond delay="2000"/>
                                  </p:stCondLst>
                                  <p:childTnLst>
                                    <p:set>
                                      <p:cBhvr>
                                        <p:cTn id="22" dur="1" fill="hold">
                                          <p:stCondLst>
                                            <p:cond delay="499"/>
                                          </p:stCondLst>
                                        </p:cTn>
                                        <p:tgtEl>
                                          <p:spTgt spid="5123">
                                            <p:txEl>
                                              <p:pRg st="1" end="1"/>
                                            </p:txEl>
                                          </p:spTgt>
                                        </p:tgtEl>
                                        <p:attrNameLst>
                                          <p:attrName>style.visibility</p:attrName>
                                        </p:attrNameLst>
                                      </p:cBhvr>
                                      <p:to>
                                        <p:strVal val="visible"/>
                                      </p:to>
                                    </p:set>
                                  </p:childTnLst>
                                </p:cTn>
                              </p:par>
                            </p:childTnLst>
                          </p:cTn>
                        </p:par>
                        <p:par>
                          <p:cTn id="23" fill="hold">
                            <p:stCondLst>
                              <p:cond delay="13000"/>
                            </p:stCondLst>
                            <p:childTnLst>
                              <p:par>
                                <p:cTn id="24" presetID="9" presetClass="entr" presetSubtype="0" fill="hold" nodeType="afterEffect">
                                  <p:stCondLst>
                                    <p:cond delay="2000"/>
                                  </p:stCondLst>
                                  <p:childTnLst>
                                    <p:set>
                                      <p:cBhvr>
                                        <p:cTn id="25" dur="1" fill="hold">
                                          <p:stCondLst>
                                            <p:cond delay="0"/>
                                          </p:stCondLst>
                                        </p:cTn>
                                        <p:tgtEl>
                                          <p:spTgt spid="2"/>
                                        </p:tgtEl>
                                        <p:attrNameLst>
                                          <p:attrName>style.visibility</p:attrName>
                                        </p:attrNameLst>
                                      </p:cBhvr>
                                      <p:to>
                                        <p:strVal val="visible"/>
                                      </p:to>
                                    </p:set>
                                    <p:animEffect transition="in" filter="dissolve">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3" grpId="0" build="p" autoUpdateAnimBg="0" advAuto="2000"/>
      <p:bldP spid="5124" grpId="0" build="p" autoUpdateAnimBg="0" advAuto="200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Eigene Dateien\i photo plus\Uni\Geographie\Slowakeipräsentation\Bild28A.JPG"/>
          <p:cNvPicPr>
            <a:picLocks noChangeAspect="1" noChangeArrowheads="1"/>
          </p:cNvPicPr>
          <p:nvPr/>
        </p:nvPicPr>
        <p:blipFill>
          <a:blip r:embed="rId2" cstate="print"/>
          <a:srcRect/>
          <a:stretch>
            <a:fillRect/>
          </a:stretch>
        </p:blipFill>
        <p:spPr bwMode="auto">
          <a:xfrm>
            <a:off x="1839913" y="1717675"/>
            <a:ext cx="5399087" cy="3692525"/>
          </a:xfrm>
          <a:prstGeom prst="rect">
            <a:avLst/>
          </a:prstGeom>
          <a:noFill/>
          <a:ln w="9525">
            <a:noFill/>
            <a:miter lim="800000"/>
            <a:headEnd/>
            <a:tailEnd/>
          </a:ln>
        </p:spPr>
      </p:pic>
      <p:grpSp>
        <p:nvGrpSpPr>
          <p:cNvPr id="7171" name="Group 38"/>
          <p:cNvGrpSpPr>
            <a:grpSpLocks/>
          </p:cNvGrpSpPr>
          <p:nvPr/>
        </p:nvGrpSpPr>
        <p:grpSpPr bwMode="auto">
          <a:xfrm>
            <a:off x="0" y="228600"/>
            <a:ext cx="9067800" cy="1524000"/>
            <a:chOff x="0" y="144"/>
            <a:chExt cx="5712" cy="960"/>
          </a:xfrm>
        </p:grpSpPr>
        <p:grpSp>
          <p:nvGrpSpPr>
            <p:cNvPr id="7184" name="Group 11"/>
            <p:cNvGrpSpPr>
              <a:grpSpLocks/>
            </p:cNvGrpSpPr>
            <p:nvPr/>
          </p:nvGrpSpPr>
          <p:grpSpPr bwMode="auto">
            <a:xfrm>
              <a:off x="4848" y="144"/>
              <a:ext cx="864" cy="960"/>
              <a:chOff x="4848" y="48"/>
              <a:chExt cx="864" cy="960"/>
            </a:xfrm>
          </p:grpSpPr>
          <p:pic>
            <p:nvPicPr>
              <p:cNvPr id="7186" name="Picture 12"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4848" y="48"/>
                <a:ext cx="864" cy="960"/>
              </a:xfrm>
              <a:prstGeom prst="rect">
                <a:avLst/>
              </a:prstGeom>
              <a:noFill/>
              <a:ln w="28575">
                <a:solidFill>
                  <a:srgbClr val="000000"/>
                </a:solidFill>
                <a:miter lim="800000"/>
                <a:headEnd/>
                <a:tailEnd/>
              </a:ln>
            </p:spPr>
          </p:pic>
          <p:grpSp>
            <p:nvGrpSpPr>
              <p:cNvPr id="7187" name="Group 13"/>
              <p:cNvGrpSpPr>
                <a:grpSpLocks/>
              </p:cNvGrpSpPr>
              <p:nvPr/>
            </p:nvGrpSpPr>
            <p:grpSpPr bwMode="auto">
              <a:xfrm>
                <a:off x="4848" y="266"/>
                <a:ext cx="767" cy="495"/>
                <a:chOff x="1152" y="1440"/>
                <a:chExt cx="2208" cy="1521"/>
              </a:xfrm>
            </p:grpSpPr>
            <p:pic>
              <p:nvPicPr>
                <p:cNvPr id="7189" name="Picture 14"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7190" name="Picture 15"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7191" name="Picture 16"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7192" name="Picture 17"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7193" name="Picture 18"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sp>
            <p:nvSpPr>
              <p:cNvPr id="7188" name="Line 19"/>
              <p:cNvSpPr>
                <a:spLocks noChangeShapeType="1"/>
              </p:cNvSpPr>
              <p:nvPr/>
            </p:nvSpPr>
            <p:spPr bwMode="auto">
              <a:xfrm flipV="1">
                <a:off x="5376" y="768"/>
                <a:ext cx="144" cy="144"/>
              </a:xfrm>
              <a:prstGeom prst="line">
                <a:avLst/>
              </a:prstGeom>
              <a:noFill/>
              <a:ln w="28575">
                <a:solidFill>
                  <a:srgbClr val="FF0000"/>
                </a:solidFill>
                <a:round/>
                <a:headEnd/>
                <a:tailEnd type="triangle" w="med" len="med"/>
              </a:ln>
            </p:spPr>
            <p:txBody>
              <a:bodyPr/>
              <a:lstStyle/>
              <a:p>
                <a:endParaRPr lang="de-DE"/>
              </a:p>
            </p:txBody>
          </p:sp>
        </p:grpSp>
        <p:sp>
          <p:nvSpPr>
            <p:cNvPr id="7185" name="Rectangle 20"/>
            <p:cNvSpPr>
              <a:spLocks noChangeArrowheads="1"/>
            </p:cNvSpPr>
            <p:nvPr/>
          </p:nvSpPr>
          <p:spPr bwMode="auto">
            <a:xfrm>
              <a:off x="0" y="144"/>
              <a:ext cx="4896" cy="576"/>
            </a:xfrm>
            <a:prstGeom prst="rect">
              <a:avLst/>
            </a:prstGeom>
            <a:noFill/>
            <a:ln w="9525">
              <a:noFill/>
              <a:miter lim="800000"/>
              <a:headEnd/>
              <a:tailEnd/>
            </a:ln>
          </p:spPr>
          <p:txBody>
            <a:bodyPr anchor="ctr"/>
            <a:lstStyle/>
            <a:p>
              <a:pPr algn="ctr"/>
              <a:r>
                <a:rPr lang="de-DE" sz="2800" b="1">
                  <a:solidFill>
                    <a:schemeClr val="tx2"/>
                  </a:solidFill>
                </a:rPr>
                <a:t>1. Station:</a:t>
              </a:r>
              <a:r>
                <a:rPr lang="de-DE" sz="3600" b="1">
                  <a:solidFill>
                    <a:schemeClr val="tx2"/>
                  </a:solidFill>
                </a:rPr>
                <a:t> Der Ortsmittelpunkt von Zavada</a:t>
              </a:r>
            </a:p>
          </p:txBody>
        </p:sp>
      </p:grpSp>
      <p:sp>
        <p:nvSpPr>
          <p:cNvPr id="20501" name="Text Box 21"/>
          <p:cNvSpPr txBox="1">
            <a:spLocks noChangeArrowheads="1"/>
          </p:cNvSpPr>
          <p:nvPr/>
        </p:nvSpPr>
        <p:spPr bwMode="auto">
          <a:xfrm>
            <a:off x="1752600" y="5486400"/>
            <a:ext cx="5638800" cy="701675"/>
          </a:xfrm>
          <a:prstGeom prst="rect">
            <a:avLst/>
          </a:prstGeom>
          <a:noFill/>
          <a:ln w="9525">
            <a:noFill/>
            <a:miter lim="800000"/>
            <a:headEnd/>
            <a:tailEnd/>
          </a:ln>
        </p:spPr>
        <p:txBody>
          <a:bodyPr>
            <a:spAutoFit/>
          </a:bodyPr>
          <a:lstStyle/>
          <a:p>
            <a:pPr>
              <a:spcBef>
                <a:spcPct val="50000"/>
              </a:spcBef>
            </a:pPr>
            <a:r>
              <a:rPr lang="de-DE" sz="2000"/>
              <a:t>Aus Holz und Natursteinen errichtetes Gebäude mit Holzschuppen im Vordergrund</a:t>
            </a:r>
          </a:p>
        </p:txBody>
      </p:sp>
      <p:grpSp>
        <p:nvGrpSpPr>
          <p:cNvPr id="5" name="Group 39"/>
          <p:cNvGrpSpPr>
            <a:grpSpLocks/>
          </p:cNvGrpSpPr>
          <p:nvPr/>
        </p:nvGrpSpPr>
        <p:grpSpPr bwMode="auto">
          <a:xfrm>
            <a:off x="3714750" y="6391275"/>
            <a:ext cx="1690688" cy="457200"/>
            <a:chOff x="2340" y="3360"/>
            <a:chExt cx="1065" cy="288"/>
          </a:xfrm>
        </p:grpSpPr>
        <p:grpSp>
          <p:nvGrpSpPr>
            <p:cNvPr id="7175" name="Group 40"/>
            <p:cNvGrpSpPr>
              <a:grpSpLocks/>
            </p:cNvGrpSpPr>
            <p:nvPr/>
          </p:nvGrpSpPr>
          <p:grpSpPr bwMode="auto">
            <a:xfrm>
              <a:off x="2340" y="3360"/>
              <a:ext cx="378" cy="288"/>
              <a:chOff x="624" y="336"/>
              <a:chExt cx="378" cy="288"/>
            </a:xfrm>
          </p:grpSpPr>
          <p:sp>
            <p:nvSpPr>
              <p:cNvPr id="7182" name="Rectangle 41"/>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7183" name="Text Box 42"/>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6" action="ppaction://hlinksldjump"/>
                  </a:rPr>
                  <a:t>Rund-</a:t>
                </a:r>
              </a:p>
              <a:p>
                <a:pPr algn="ctr"/>
                <a:r>
                  <a:rPr lang="de-DE" sz="1100" b="1">
                    <a:hlinkClick r:id="rId6" action="ppaction://hlinksldjump"/>
                  </a:rPr>
                  <a:t> weg</a:t>
                </a:r>
                <a:endParaRPr lang="de-DE" sz="1100" b="1"/>
              </a:p>
            </p:txBody>
          </p:sp>
        </p:grpSp>
        <p:grpSp>
          <p:nvGrpSpPr>
            <p:cNvPr id="7176" name="Group 43"/>
            <p:cNvGrpSpPr>
              <a:grpSpLocks/>
            </p:cNvGrpSpPr>
            <p:nvPr/>
          </p:nvGrpSpPr>
          <p:grpSpPr bwMode="auto">
            <a:xfrm>
              <a:off x="2676" y="3360"/>
              <a:ext cx="379" cy="288"/>
              <a:chOff x="2880" y="4032"/>
              <a:chExt cx="379" cy="288"/>
            </a:xfrm>
          </p:grpSpPr>
          <p:sp>
            <p:nvSpPr>
              <p:cNvPr id="7180" name="Rectangle 44"/>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7181" name="Text Box 45"/>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7177" name="Group 46"/>
            <p:cNvGrpSpPr>
              <a:grpSpLocks/>
            </p:cNvGrpSpPr>
            <p:nvPr/>
          </p:nvGrpSpPr>
          <p:grpSpPr bwMode="auto">
            <a:xfrm>
              <a:off x="3007" y="3360"/>
              <a:ext cx="398" cy="288"/>
              <a:chOff x="3019" y="4032"/>
              <a:chExt cx="398" cy="288"/>
            </a:xfrm>
          </p:grpSpPr>
          <p:sp>
            <p:nvSpPr>
              <p:cNvPr id="7178" name="Rectangle 47"/>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7179" name="Text Box 48"/>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5" action="ppaction://hlinksldjump"/>
                  </a:rPr>
                  <a:t>nächstes</a:t>
                </a:r>
              </a:p>
              <a:p>
                <a:pPr algn="ctr"/>
                <a:r>
                  <a:rPr lang="de-DE" sz="1000" b="1">
                    <a:hlinkClick r:id="rId15" action="ppaction://hlinksldjump"/>
                  </a:rPr>
                  <a:t>Bild</a:t>
                </a:r>
                <a:endParaRPr lang="de-DE" sz="1000" b="1"/>
              </a:p>
            </p:txBody>
          </p:sp>
        </p:grpSp>
      </p:grpSp>
      <p:pic>
        <p:nvPicPr>
          <p:cNvPr id="20529" name="Picture 49" descr="C:\Eigene Dateien\i photo plus\Uni\Geographie\Slowakeipräsentation\Ort3-02-09-10.jpg">
            <a:hlinkClick r:id="rId15" action="ppaction://hlinksldjump"/>
          </p:cNvPr>
          <p:cNvPicPr>
            <a:picLocks noChangeAspect="1" noChangeArrowheads="1"/>
          </p:cNvPicPr>
          <p:nvPr/>
        </p:nvPicPr>
        <p:blipFill>
          <a:blip r:embed="rId16" cstate="print"/>
          <a:srcRect/>
          <a:stretch>
            <a:fillRect/>
          </a:stretch>
        </p:blipFill>
        <p:spPr bwMode="auto">
          <a:xfrm>
            <a:off x="7391400" y="4691063"/>
            <a:ext cx="1090613" cy="71913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0482"/>
                                        </p:tgtEl>
                                        <p:attrNameLst>
                                          <p:attrName>style.visibility</p:attrName>
                                        </p:attrNameLst>
                                      </p:cBhvr>
                                      <p:to>
                                        <p:strVal val="visible"/>
                                      </p:to>
                                    </p:set>
                                    <p:animEffect transition="in" filter="dissolve">
                                      <p:cBhvr>
                                        <p:cTn id="7" dur="500"/>
                                        <p:tgtEl>
                                          <p:spTgt spid="20482"/>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0501"/>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0529"/>
                                        </p:tgtEl>
                                        <p:attrNameLst>
                                          <p:attrName>style.visibility</p:attrName>
                                        </p:attrNameLst>
                                      </p:cBhvr>
                                      <p:to>
                                        <p:strVal val="visible"/>
                                      </p:to>
                                    </p:set>
                                    <p:animEffect transition="in" filter="dissolve">
                                      <p:cBhvr>
                                        <p:cTn id="14" dur="500"/>
                                        <p:tgtEl>
                                          <p:spTgt spid="20529"/>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dissolv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Eigene Dateien\i photo plus\Uni\Geographie\Slowakeipräsentation\Ort3-02-09-10.jpg"/>
          <p:cNvPicPr>
            <a:picLocks noChangeAspect="1" noChangeArrowheads="1"/>
          </p:cNvPicPr>
          <p:nvPr/>
        </p:nvPicPr>
        <p:blipFill>
          <a:blip r:embed="rId2" cstate="print"/>
          <a:srcRect/>
          <a:stretch>
            <a:fillRect/>
          </a:stretch>
        </p:blipFill>
        <p:spPr bwMode="auto">
          <a:xfrm>
            <a:off x="1828800" y="1828800"/>
            <a:ext cx="5459413" cy="3600450"/>
          </a:xfrm>
          <a:prstGeom prst="rect">
            <a:avLst/>
          </a:prstGeom>
          <a:noFill/>
          <a:ln w="9525">
            <a:noFill/>
            <a:miter lim="800000"/>
            <a:headEnd/>
            <a:tailEnd/>
          </a:ln>
        </p:spPr>
      </p:pic>
      <p:sp>
        <p:nvSpPr>
          <p:cNvPr id="28685" name="Text Box 13"/>
          <p:cNvSpPr txBox="1">
            <a:spLocks noChangeArrowheads="1"/>
          </p:cNvSpPr>
          <p:nvPr/>
        </p:nvSpPr>
        <p:spPr bwMode="auto">
          <a:xfrm>
            <a:off x="1752600" y="5394325"/>
            <a:ext cx="5867400" cy="396875"/>
          </a:xfrm>
          <a:prstGeom prst="rect">
            <a:avLst/>
          </a:prstGeom>
          <a:noFill/>
          <a:ln w="9525">
            <a:noFill/>
            <a:miter lim="800000"/>
            <a:headEnd/>
            <a:tailEnd/>
          </a:ln>
        </p:spPr>
        <p:txBody>
          <a:bodyPr>
            <a:spAutoFit/>
          </a:bodyPr>
          <a:lstStyle/>
          <a:p>
            <a:pPr>
              <a:spcBef>
                <a:spcPct val="50000"/>
              </a:spcBef>
            </a:pPr>
            <a:r>
              <a:rPr lang="de-DE" sz="2000"/>
              <a:t>Blick von der Kirche in den Ort</a:t>
            </a:r>
          </a:p>
        </p:txBody>
      </p:sp>
      <p:grpSp>
        <p:nvGrpSpPr>
          <p:cNvPr id="2" name="Group 24"/>
          <p:cNvGrpSpPr>
            <a:grpSpLocks/>
          </p:cNvGrpSpPr>
          <p:nvPr/>
        </p:nvGrpSpPr>
        <p:grpSpPr bwMode="auto">
          <a:xfrm>
            <a:off x="4038600" y="6400800"/>
            <a:ext cx="1135063" cy="457200"/>
            <a:chOff x="2352" y="4032"/>
            <a:chExt cx="715" cy="288"/>
          </a:xfrm>
        </p:grpSpPr>
        <p:grpSp>
          <p:nvGrpSpPr>
            <p:cNvPr id="8209" name="Group 15"/>
            <p:cNvGrpSpPr>
              <a:grpSpLocks/>
            </p:cNvGrpSpPr>
            <p:nvPr/>
          </p:nvGrpSpPr>
          <p:grpSpPr bwMode="auto">
            <a:xfrm>
              <a:off x="2688" y="4032"/>
              <a:ext cx="379" cy="288"/>
              <a:chOff x="2880" y="4032"/>
              <a:chExt cx="379" cy="288"/>
            </a:xfrm>
          </p:grpSpPr>
          <p:sp>
            <p:nvSpPr>
              <p:cNvPr id="8213" name="Rectangle 16"/>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8214" name="Text Box 17"/>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3" action="ppaction://hlinksldjump"/>
                  </a:rPr>
                  <a:t> Karte </a:t>
                </a:r>
                <a:endParaRPr lang="de-DE" sz="1100" b="1"/>
              </a:p>
            </p:txBody>
          </p:sp>
        </p:grpSp>
        <p:grpSp>
          <p:nvGrpSpPr>
            <p:cNvPr id="8210" name="Group 18"/>
            <p:cNvGrpSpPr>
              <a:grpSpLocks/>
            </p:cNvGrpSpPr>
            <p:nvPr/>
          </p:nvGrpSpPr>
          <p:grpSpPr bwMode="auto">
            <a:xfrm>
              <a:off x="2352" y="4032"/>
              <a:ext cx="378" cy="288"/>
              <a:chOff x="624" y="336"/>
              <a:chExt cx="378" cy="288"/>
            </a:xfrm>
          </p:grpSpPr>
          <p:sp>
            <p:nvSpPr>
              <p:cNvPr id="8211" name="Rectangle 19"/>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8212" name="Text Box 20"/>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grpSp>
        <p:nvGrpSpPr>
          <p:cNvPr id="8197" name="Group 37"/>
          <p:cNvGrpSpPr>
            <a:grpSpLocks/>
          </p:cNvGrpSpPr>
          <p:nvPr/>
        </p:nvGrpSpPr>
        <p:grpSpPr bwMode="auto">
          <a:xfrm>
            <a:off x="0" y="228600"/>
            <a:ext cx="9067800" cy="1524000"/>
            <a:chOff x="0" y="144"/>
            <a:chExt cx="5712" cy="960"/>
          </a:xfrm>
        </p:grpSpPr>
        <p:grpSp>
          <p:nvGrpSpPr>
            <p:cNvPr id="8199" name="Group 38"/>
            <p:cNvGrpSpPr>
              <a:grpSpLocks/>
            </p:cNvGrpSpPr>
            <p:nvPr/>
          </p:nvGrpSpPr>
          <p:grpSpPr bwMode="auto">
            <a:xfrm>
              <a:off x="4848" y="144"/>
              <a:ext cx="864" cy="960"/>
              <a:chOff x="4848" y="48"/>
              <a:chExt cx="864" cy="960"/>
            </a:xfrm>
          </p:grpSpPr>
          <p:pic>
            <p:nvPicPr>
              <p:cNvPr id="8201" name="Picture 39" descr="C:\Eigene Dateien\i photo plus\Uni\Geographie\Slowakeipräsentation\KarteZavada-Dateien\zavada.JPG"/>
              <p:cNvPicPr>
                <a:picLocks noChangeAspect="1" noChangeArrowheads="1"/>
              </p:cNvPicPr>
              <p:nvPr/>
            </p:nvPicPr>
            <p:blipFill>
              <a:blip r:embed="rId5" cstate="print"/>
              <a:srcRect r="27998" b="4762"/>
              <a:stretch>
                <a:fillRect/>
              </a:stretch>
            </p:blipFill>
            <p:spPr bwMode="auto">
              <a:xfrm>
                <a:off x="4848" y="48"/>
                <a:ext cx="864" cy="960"/>
              </a:xfrm>
              <a:prstGeom prst="rect">
                <a:avLst/>
              </a:prstGeom>
              <a:noFill/>
              <a:ln w="28575">
                <a:solidFill>
                  <a:srgbClr val="000000"/>
                </a:solidFill>
                <a:miter lim="800000"/>
                <a:headEnd/>
                <a:tailEnd/>
              </a:ln>
            </p:spPr>
          </p:pic>
          <p:grpSp>
            <p:nvGrpSpPr>
              <p:cNvPr id="8202" name="Group 40"/>
              <p:cNvGrpSpPr>
                <a:grpSpLocks/>
              </p:cNvGrpSpPr>
              <p:nvPr/>
            </p:nvGrpSpPr>
            <p:grpSpPr bwMode="auto">
              <a:xfrm>
                <a:off x="4848" y="266"/>
                <a:ext cx="767" cy="495"/>
                <a:chOff x="1152" y="1440"/>
                <a:chExt cx="2208" cy="1521"/>
              </a:xfrm>
            </p:grpSpPr>
            <p:pic>
              <p:nvPicPr>
                <p:cNvPr id="8204" name="Picture 41" descr="C:\Eigene Dateien\i photo plus\Uni\Geographie\Slowakeipräsentation\Bild29A.JPG">
                  <a:hlinkClick r:id="rId6" action="ppaction://hlinksldjump" tooltip="1. Station: Der Ortsmittelpunkt von Zavada"/>
                </p:cNvPr>
                <p:cNvPicPr>
                  <a:picLocks noChangeAspect="1" noChangeArrowheads="1"/>
                </p:cNvPicPr>
                <p:nvPr/>
              </p:nvPicPr>
              <p:blipFill>
                <a:blip r:embed="rId7"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8205" name="Picture 42" descr="C:\Eigene Dateien\i photo plus\Uni\Geographie\Slowakeipräsentation\Bild22A.JPG">
                  <a:hlinkClick r:id="rId4" action="ppaction://hlinksldjump" tooltip="2. Station: Das älteste Gehöft des Dorfes"/>
                </p:cNvPr>
                <p:cNvPicPr>
                  <a:picLocks noChangeAspect="1" noChangeArrowheads="1"/>
                </p:cNvPicPr>
                <p:nvPr/>
              </p:nvPicPr>
              <p:blipFill>
                <a:blip r:embed="rId8"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8206" name="Picture 43" descr="C:\Eigene Dateien\i photo plus\Uni\Geographie\Slowakeipräsentation\Ort12-02-09-10.jpg">
                  <a:hlinkClick r:id="rId9" action="ppaction://hlinksldjump" tooltip="3. Station: Der westliche Teil des Dorfes"/>
                </p:cNvPr>
                <p:cNvPicPr>
                  <a:picLocks noChangeAspect="1" noChangeArrowheads="1"/>
                </p:cNvPicPr>
                <p:nvPr/>
              </p:nvPicPr>
              <p:blipFill>
                <a:blip r:embed="rId10"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8207" name="Picture 44" descr="C:\Eigene Dateien\i photo plus\Uni\Geographie\Slowakeipräsentation\Ort21-02-09-10.jpg">
                  <a:hlinkClick r:id="rId11" action="ppaction://hlinksldjump" tooltip="6. Station: Die obere Dorfstraße von Zavada"/>
                </p:cNvPr>
                <p:cNvPicPr>
                  <a:picLocks noChangeAspect="1" noChangeArrowheads="1"/>
                </p:cNvPicPr>
                <p:nvPr/>
              </p:nvPicPr>
              <p:blipFill>
                <a:blip r:embed="rId12"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8208" name="Picture 45" descr="C:\Eigene Dateien\i photo plus\Uni\Geographie\Slowakeipräsentation\Bild12A.JPG">
                  <a:hlinkClick r:id="rId13" action="ppaction://hlinksldjump" tooltip="Das Webhandwerk - alte Tradition in Zavada"/>
                </p:cNvPr>
                <p:cNvPicPr>
                  <a:picLocks noChangeAspect="1" noChangeArrowheads="1"/>
                </p:cNvPicPr>
                <p:nvPr/>
              </p:nvPicPr>
              <p:blipFill>
                <a:blip r:embed="rId14" cstate="print"/>
                <a:srcRect/>
                <a:stretch>
                  <a:fillRect/>
                </a:stretch>
              </p:blipFill>
              <p:spPr bwMode="auto">
                <a:xfrm>
                  <a:off x="2304" y="1440"/>
                  <a:ext cx="288" cy="273"/>
                </a:xfrm>
                <a:prstGeom prst="rect">
                  <a:avLst/>
                </a:prstGeom>
                <a:noFill/>
                <a:ln w="9525">
                  <a:solidFill>
                    <a:srgbClr val="FF0000"/>
                  </a:solidFill>
                  <a:miter lim="800000"/>
                  <a:headEnd/>
                  <a:tailEnd/>
                </a:ln>
              </p:spPr>
            </p:pic>
          </p:grpSp>
          <p:sp>
            <p:nvSpPr>
              <p:cNvPr id="8203" name="Line 46"/>
              <p:cNvSpPr>
                <a:spLocks noChangeShapeType="1"/>
              </p:cNvSpPr>
              <p:nvPr/>
            </p:nvSpPr>
            <p:spPr bwMode="auto">
              <a:xfrm flipV="1">
                <a:off x="5376" y="768"/>
                <a:ext cx="144" cy="144"/>
              </a:xfrm>
              <a:prstGeom prst="line">
                <a:avLst/>
              </a:prstGeom>
              <a:noFill/>
              <a:ln w="28575">
                <a:solidFill>
                  <a:srgbClr val="FF0000"/>
                </a:solidFill>
                <a:round/>
                <a:headEnd/>
                <a:tailEnd type="triangle" w="med" len="med"/>
              </a:ln>
            </p:spPr>
            <p:txBody>
              <a:bodyPr/>
              <a:lstStyle/>
              <a:p>
                <a:endParaRPr lang="de-DE"/>
              </a:p>
            </p:txBody>
          </p:sp>
        </p:grpSp>
        <p:sp>
          <p:nvSpPr>
            <p:cNvPr id="8200" name="Rectangle 47"/>
            <p:cNvSpPr>
              <a:spLocks noChangeArrowheads="1"/>
            </p:cNvSpPr>
            <p:nvPr/>
          </p:nvSpPr>
          <p:spPr bwMode="auto">
            <a:xfrm>
              <a:off x="0" y="144"/>
              <a:ext cx="4896" cy="576"/>
            </a:xfrm>
            <a:prstGeom prst="rect">
              <a:avLst/>
            </a:prstGeom>
            <a:noFill/>
            <a:ln w="9525">
              <a:noFill/>
              <a:miter lim="800000"/>
              <a:headEnd/>
              <a:tailEnd/>
            </a:ln>
          </p:spPr>
          <p:txBody>
            <a:bodyPr anchor="ctr"/>
            <a:lstStyle/>
            <a:p>
              <a:pPr algn="ctr"/>
              <a:r>
                <a:rPr lang="de-DE" sz="2800" b="1">
                  <a:solidFill>
                    <a:schemeClr val="tx2"/>
                  </a:solidFill>
                </a:rPr>
                <a:t>1. Station:</a:t>
              </a:r>
              <a:r>
                <a:rPr lang="de-DE" sz="3600" b="1">
                  <a:solidFill>
                    <a:schemeClr val="tx2"/>
                  </a:solidFill>
                </a:rPr>
                <a:t> Der Ortsmittelpunkt von Zavada</a:t>
              </a:r>
            </a:p>
          </p:txBody>
        </p:sp>
      </p:grpSp>
      <p:pic>
        <p:nvPicPr>
          <p:cNvPr id="28720" name="Picture 48" descr="C:\Eigene Dateien\i photo plus\Uni\Geographie\Slowakeipräsentation\Bild28A.JPG">
            <a:hlinkClick r:id="rId15" action="ppaction://hlinksldjump"/>
          </p:cNvPr>
          <p:cNvPicPr>
            <a:picLocks noChangeAspect="1" noChangeArrowheads="1"/>
          </p:cNvPicPr>
          <p:nvPr/>
        </p:nvPicPr>
        <p:blipFill>
          <a:blip r:embed="rId16" cstate="print"/>
          <a:srcRect/>
          <a:stretch>
            <a:fillRect/>
          </a:stretch>
        </p:blipFill>
        <p:spPr bwMode="auto">
          <a:xfrm>
            <a:off x="7391400" y="4691063"/>
            <a:ext cx="1050925" cy="71913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2000"/>
                                  </p:stCondLst>
                                  <p:childTnLst>
                                    <p:set>
                                      <p:cBhvr>
                                        <p:cTn id="6" dur="1" fill="hold">
                                          <p:stCondLst>
                                            <p:cond delay="499"/>
                                          </p:stCondLst>
                                        </p:cTn>
                                        <p:tgtEl>
                                          <p:spTgt spid="28674"/>
                                        </p:tgtEl>
                                        <p:attrNameLst>
                                          <p:attrName>style.visibility</p:attrName>
                                        </p:attrNameLst>
                                      </p:cBhvr>
                                      <p:to>
                                        <p:strVal val="visible"/>
                                      </p:to>
                                    </p:set>
                                  </p:childTnLst>
                                </p:cTn>
                              </p:par>
                            </p:childTnLst>
                          </p:cTn>
                        </p:par>
                        <p:par>
                          <p:cTn id="7" fill="hold">
                            <p:stCondLst>
                              <p:cond delay="2500"/>
                            </p:stCondLst>
                            <p:childTnLst>
                              <p:par>
                                <p:cTn id="8" presetID="1" presetClass="entr" presetSubtype="0" fill="hold" grpId="0" nodeType="afterEffect">
                                  <p:stCondLst>
                                    <p:cond delay="2000"/>
                                  </p:stCondLst>
                                  <p:childTnLst>
                                    <p:set>
                                      <p:cBhvr>
                                        <p:cTn id="9" dur="1" fill="hold">
                                          <p:stCondLst>
                                            <p:cond delay="499"/>
                                          </p:stCondLst>
                                        </p:cTn>
                                        <p:tgtEl>
                                          <p:spTgt spid="28685"/>
                                        </p:tgtEl>
                                        <p:attrNameLst>
                                          <p:attrName>style.visibility</p:attrName>
                                        </p:attrNameLst>
                                      </p:cBhvr>
                                      <p:to>
                                        <p:strVal val="visible"/>
                                      </p:to>
                                    </p:set>
                                  </p:childTnLst>
                                </p:cTn>
                              </p:par>
                            </p:childTnLst>
                          </p:cTn>
                        </p:par>
                        <p:par>
                          <p:cTn id="10" fill="hold">
                            <p:stCondLst>
                              <p:cond delay="5000"/>
                            </p:stCondLst>
                            <p:childTnLst>
                              <p:par>
                                <p:cTn id="11" presetID="9" presetClass="entr" presetSubtype="0" fill="hold" nodeType="afterEffect">
                                  <p:stCondLst>
                                    <p:cond delay="2000"/>
                                  </p:stCondLst>
                                  <p:childTnLst>
                                    <p:set>
                                      <p:cBhvr>
                                        <p:cTn id="12" dur="1" fill="hold">
                                          <p:stCondLst>
                                            <p:cond delay="0"/>
                                          </p:stCondLst>
                                        </p:cTn>
                                        <p:tgtEl>
                                          <p:spTgt spid="28720"/>
                                        </p:tgtEl>
                                        <p:attrNameLst>
                                          <p:attrName>style.visibility</p:attrName>
                                        </p:attrNameLst>
                                      </p:cBhvr>
                                      <p:to>
                                        <p:strVal val="visible"/>
                                      </p:to>
                                    </p:set>
                                    <p:animEffect transition="in" filter="dissolve">
                                      <p:cBhvr>
                                        <p:cTn id="13" dur="500"/>
                                        <p:tgtEl>
                                          <p:spTgt spid="28720"/>
                                        </p:tgtEl>
                                      </p:cBhvr>
                                    </p:animEffect>
                                  </p:childTnLst>
                                </p:cTn>
                              </p:par>
                            </p:childTnLst>
                          </p:cTn>
                        </p:par>
                        <p:par>
                          <p:cTn id="14" fill="hold">
                            <p:stCondLst>
                              <p:cond delay="7500"/>
                            </p:stCondLst>
                            <p:childTnLst>
                              <p:par>
                                <p:cTn id="15" presetID="9" presetClass="entr" presetSubtype="0" fill="hold" nodeType="afterEffect">
                                  <p:stCondLst>
                                    <p:cond delay="2000"/>
                                  </p:stCondLst>
                                  <p:childTnLst>
                                    <p:set>
                                      <p:cBhvr>
                                        <p:cTn id="16" dur="1" fill="hold">
                                          <p:stCondLst>
                                            <p:cond delay="0"/>
                                          </p:stCondLst>
                                        </p:cTn>
                                        <p:tgtEl>
                                          <p:spTgt spid="2"/>
                                        </p:tgtEl>
                                        <p:attrNameLst>
                                          <p:attrName>style.visibility</p:attrName>
                                        </p:attrNameLst>
                                      </p:cBhvr>
                                      <p:to>
                                        <p:strVal val="visible"/>
                                      </p:to>
                                    </p:set>
                                    <p:animEffect transition="in" filter="dissolv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28600" y="76200"/>
            <a:ext cx="7772400" cy="1143000"/>
          </a:xfrm>
        </p:spPr>
        <p:txBody>
          <a:bodyPr/>
          <a:lstStyle/>
          <a:p>
            <a:pPr eaLnBrk="1" hangingPunct="1"/>
            <a:r>
              <a:rPr lang="de-DE" sz="2800" b="1" smtClean="0"/>
              <a:t>2. Station: </a:t>
            </a:r>
            <a:r>
              <a:rPr lang="de-DE" sz="3600" b="1" smtClean="0"/>
              <a:t>Das älteste Gehöft des </a:t>
            </a:r>
            <a:br>
              <a:rPr lang="de-DE" sz="3600" b="1" smtClean="0"/>
            </a:br>
            <a:r>
              <a:rPr lang="de-DE" sz="3600" b="1" smtClean="0"/>
              <a:t>Dorfes</a:t>
            </a:r>
          </a:p>
        </p:txBody>
      </p:sp>
      <p:sp>
        <p:nvSpPr>
          <p:cNvPr id="6147" name="Rectangle 3"/>
          <p:cNvSpPr>
            <a:spLocks noGrp="1" noChangeArrowheads="1"/>
          </p:cNvSpPr>
          <p:nvPr>
            <p:ph type="body" sz="half" idx="1"/>
          </p:nvPr>
        </p:nvSpPr>
        <p:spPr>
          <a:xfrm>
            <a:off x="609600" y="1828800"/>
            <a:ext cx="3733800" cy="3886200"/>
          </a:xfrm>
        </p:spPr>
        <p:txBody>
          <a:bodyPr/>
          <a:lstStyle/>
          <a:p>
            <a:pPr eaLnBrk="1" hangingPunct="1">
              <a:lnSpc>
                <a:spcPct val="90000"/>
              </a:lnSpc>
            </a:pPr>
            <a:r>
              <a:rPr lang="de-DE" sz="2000" smtClean="0"/>
              <a:t>Die Gebäude des Gehöfts sind die ältesten noch vorhandenen Bauwerke des Dorfes.</a:t>
            </a:r>
          </a:p>
          <a:p>
            <a:pPr eaLnBrk="1" hangingPunct="1">
              <a:lnSpc>
                <a:spcPct val="90000"/>
              </a:lnSpc>
            </a:pPr>
            <a:r>
              <a:rPr lang="de-DE" sz="2000" smtClean="0"/>
              <a:t>Wie durch ein Wunder nahmen sie in den beiden Bränden keinen Schaden.</a:t>
            </a:r>
          </a:p>
          <a:p>
            <a:pPr eaLnBrk="1" hangingPunct="1">
              <a:lnSpc>
                <a:spcPct val="90000"/>
              </a:lnSpc>
            </a:pPr>
            <a:r>
              <a:rPr lang="de-DE" sz="2000" smtClean="0"/>
              <a:t>Heute stehen das Wohnhaus und der Speicher unter Denkmalschutz.</a:t>
            </a:r>
          </a:p>
          <a:p>
            <a:pPr eaLnBrk="1" hangingPunct="1">
              <a:lnSpc>
                <a:spcPct val="90000"/>
              </a:lnSpc>
            </a:pPr>
            <a:r>
              <a:rPr lang="de-DE" sz="2000" smtClean="0"/>
              <a:t>Der Besitzer des Bauernhofes errichtet momentan neue Gebäude in unmittelbarer Nachbarschaft zum alten Gehöft.</a:t>
            </a:r>
          </a:p>
        </p:txBody>
      </p:sp>
      <p:grpSp>
        <p:nvGrpSpPr>
          <p:cNvPr id="2" name="Group 24"/>
          <p:cNvGrpSpPr>
            <a:grpSpLocks/>
          </p:cNvGrpSpPr>
          <p:nvPr/>
        </p:nvGrpSpPr>
        <p:grpSpPr bwMode="auto">
          <a:xfrm>
            <a:off x="3733800" y="6400800"/>
            <a:ext cx="1681163" cy="457200"/>
            <a:chOff x="2352" y="4032"/>
            <a:chExt cx="1059" cy="288"/>
          </a:xfrm>
        </p:grpSpPr>
        <p:grpSp>
          <p:nvGrpSpPr>
            <p:cNvPr id="9232" name="Group 25"/>
            <p:cNvGrpSpPr>
              <a:grpSpLocks/>
            </p:cNvGrpSpPr>
            <p:nvPr/>
          </p:nvGrpSpPr>
          <p:grpSpPr bwMode="auto">
            <a:xfrm>
              <a:off x="2688" y="4032"/>
              <a:ext cx="379" cy="288"/>
              <a:chOff x="2880" y="4032"/>
              <a:chExt cx="379" cy="288"/>
            </a:xfrm>
          </p:grpSpPr>
          <p:sp>
            <p:nvSpPr>
              <p:cNvPr id="9239" name="Rectangle 26"/>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9240" name="Text Box 27"/>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2" action="ppaction://hlinksldjump"/>
                  </a:rPr>
                  <a:t> Karte </a:t>
                </a:r>
                <a:endParaRPr lang="de-DE" sz="1100" b="1"/>
              </a:p>
            </p:txBody>
          </p:sp>
        </p:grpSp>
        <p:grpSp>
          <p:nvGrpSpPr>
            <p:cNvPr id="9233" name="Group 28"/>
            <p:cNvGrpSpPr>
              <a:grpSpLocks/>
            </p:cNvGrpSpPr>
            <p:nvPr/>
          </p:nvGrpSpPr>
          <p:grpSpPr bwMode="auto">
            <a:xfrm>
              <a:off x="2352" y="4032"/>
              <a:ext cx="378" cy="288"/>
              <a:chOff x="624" y="336"/>
              <a:chExt cx="378" cy="288"/>
            </a:xfrm>
          </p:grpSpPr>
          <p:sp>
            <p:nvSpPr>
              <p:cNvPr id="9237" name="Rectangle 29"/>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9238" name="Text Box 30"/>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Rund-</a:t>
                </a:r>
              </a:p>
              <a:p>
                <a:pPr algn="ctr"/>
                <a:r>
                  <a:rPr lang="de-DE" sz="1100" b="1">
                    <a:hlinkClick r:id="rId3" action="ppaction://hlinksldjump"/>
                  </a:rPr>
                  <a:t> weg</a:t>
                </a:r>
                <a:endParaRPr lang="de-DE" sz="1100" b="1"/>
              </a:p>
            </p:txBody>
          </p:sp>
        </p:grpSp>
        <p:grpSp>
          <p:nvGrpSpPr>
            <p:cNvPr id="9234" name="Group 31"/>
            <p:cNvGrpSpPr>
              <a:grpSpLocks/>
            </p:cNvGrpSpPr>
            <p:nvPr/>
          </p:nvGrpSpPr>
          <p:grpSpPr bwMode="auto">
            <a:xfrm>
              <a:off x="3024" y="4032"/>
              <a:ext cx="387" cy="288"/>
              <a:chOff x="3600" y="3312"/>
              <a:chExt cx="387" cy="288"/>
            </a:xfrm>
          </p:grpSpPr>
          <p:sp>
            <p:nvSpPr>
              <p:cNvPr id="9235" name="Rectangle 32"/>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9236" name="Text Box 33"/>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Photo-</a:t>
                </a:r>
              </a:p>
              <a:p>
                <a:pPr algn="ctr"/>
                <a:r>
                  <a:rPr lang="de-DE" sz="1100" b="1">
                    <a:hlinkClick r:id="rId4" action="ppaction://hlinksldjump"/>
                  </a:rPr>
                  <a:t>galerie</a:t>
                </a:r>
                <a:endParaRPr lang="de-DE" sz="1100" b="1"/>
              </a:p>
            </p:txBody>
          </p:sp>
        </p:grpSp>
      </p:grpSp>
      <p:pic>
        <p:nvPicPr>
          <p:cNvPr id="6186" name="Picture 42" descr="C:\Eigene Dateien\i photo plus\Uni\Geographie\Slowakeipräsentation\Bild22A.JPG"/>
          <p:cNvPicPr>
            <a:picLocks noChangeAspect="1" noChangeArrowheads="1"/>
          </p:cNvPicPr>
          <p:nvPr/>
        </p:nvPicPr>
        <p:blipFill>
          <a:blip r:embed="rId5" cstate="print"/>
          <a:srcRect r="2345"/>
          <a:stretch>
            <a:fillRect/>
          </a:stretch>
        </p:blipFill>
        <p:spPr bwMode="auto">
          <a:xfrm>
            <a:off x="4572000" y="2209800"/>
            <a:ext cx="4476750" cy="3240088"/>
          </a:xfrm>
          <a:prstGeom prst="rect">
            <a:avLst/>
          </a:prstGeom>
          <a:noFill/>
          <a:ln w="9525">
            <a:noFill/>
            <a:miter lim="800000"/>
            <a:headEnd/>
            <a:tailEnd/>
          </a:ln>
        </p:spPr>
      </p:pic>
      <p:grpSp>
        <p:nvGrpSpPr>
          <p:cNvPr id="6" name="Group 44"/>
          <p:cNvGrpSpPr>
            <a:grpSpLocks/>
          </p:cNvGrpSpPr>
          <p:nvPr/>
        </p:nvGrpSpPr>
        <p:grpSpPr bwMode="auto">
          <a:xfrm>
            <a:off x="7696200" y="228600"/>
            <a:ext cx="1371600" cy="1524000"/>
            <a:chOff x="4848" y="144"/>
            <a:chExt cx="864" cy="960"/>
          </a:xfrm>
        </p:grpSpPr>
        <p:grpSp>
          <p:nvGrpSpPr>
            <p:cNvPr id="9223" name="Group 34"/>
            <p:cNvGrpSpPr>
              <a:grpSpLocks/>
            </p:cNvGrpSpPr>
            <p:nvPr/>
          </p:nvGrpSpPr>
          <p:grpSpPr bwMode="auto">
            <a:xfrm>
              <a:off x="4848" y="144"/>
              <a:ext cx="864" cy="960"/>
              <a:chOff x="2208" y="1584"/>
              <a:chExt cx="864" cy="960"/>
            </a:xfrm>
          </p:grpSpPr>
          <p:pic>
            <p:nvPicPr>
              <p:cNvPr id="9225" name="Picture 35" descr="C:\Eigene Dateien\i photo plus\Uni\Geographie\Slowakeipräsentation\KarteZavada-Dateien\zavada.JPG"/>
              <p:cNvPicPr>
                <a:picLocks noChangeAspect="1" noChangeArrowheads="1"/>
              </p:cNvPicPr>
              <p:nvPr/>
            </p:nvPicPr>
            <p:blipFill>
              <a:blip r:embed="rId6"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9226" name="Group 36"/>
              <p:cNvGrpSpPr>
                <a:grpSpLocks/>
              </p:cNvGrpSpPr>
              <p:nvPr/>
            </p:nvGrpSpPr>
            <p:grpSpPr bwMode="auto">
              <a:xfrm>
                <a:off x="2208" y="1802"/>
                <a:ext cx="767" cy="495"/>
                <a:chOff x="1152" y="1440"/>
                <a:chExt cx="2208" cy="1521"/>
              </a:xfrm>
            </p:grpSpPr>
            <p:pic>
              <p:nvPicPr>
                <p:cNvPr id="9227" name="Picture 37" descr="C:\Eigene Dateien\i photo plus\Uni\Geographie\Slowakeipräsentation\Bild29A.JPG">
                  <a:hlinkClick r:id="rId7" action="ppaction://hlinksldjump" tooltip="1. Station: Der Ortsmittelpunkt von Zavada"/>
                </p:cNvPr>
                <p:cNvPicPr>
                  <a:picLocks noChangeAspect="1" noChangeArrowheads="1"/>
                </p:cNvPicPr>
                <p:nvPr/>
              </p:nvPicPr>
              <p:blipFill>
                <a:blip r:embed="rId8"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9228" name="Picture 38" descr="C:\Eigene Dateien\i photo plus\Uni\Geographie\Slowakeipräsentation\Bild22A.JPG">
                  <a:hlinkClick r:id="rId9" action="ppaction://hlinksldjump" tooltip="2. Station: Das älteste Gehöft des Dorfes"/>
                </p:cNvPr>
                <p:cNvPicPr>
                  <a:picLocks noChangeAspect="1" noChangeArrowheads="1"/>
                </p:cNvPicPr>
                <p:nvPr/>
              </p:nvPicPr>
              <p:blipFill>
                <a:blip r:embed="rId10"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9229" name="Picture 39" descr="C:\Eigene Dateien\i photo plus\Uni\Geographie\Slowakeipräsentation\Ort12-02-09-10.jpg">
                  <a:hlinkClick r:id="rId3" action="ppaction://hlinksldjump" tooltip="3. Station: Der westliche Teil des Dorfes"/>
                </p:cNvPr>
                <p:cNvPicPr>
                  <a:picLocks noChangeAspect="1" noChangeArrowheads="1"/>
                </p:cNvPicPr>
                <p:nvPr/>
              </p:nvPicPr>
              <p:blipFill>
                <a:blip r:embed="rId11"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9230" name="Picture 40" descr="C:\Eigene Dateien\i photo plus\Uni\Geographie\Slowakeipräsentation\Ort21-02-09-10.jpg">
                  <a:hlinkClick r:id="rId12" action="ppaction://hlinksldjump" tooltip="6. Station: Die obere Dorfstraße von Zavada"/>
                </p:cNvPr>
                <p:cNvPicPr>
                  <a:picLocks noChangeAspect="1" noChangeArrowheads="1"/>
                </p:cNvPicPr>
                <p:nvPr/>
              </p:nvPicPr>
              <p:blipFill>
                <a:blip r:embed="rId13"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9231" name="Picture 41" descr="C:\Eigene Dateien\i photo plus\Uni\Geographie\Slowakeipräsentation\Bild12A.JPG">
                  <a:hlinkClick r:id="rId14" action="ppaction://hlinksldjump" tooltip="Das Webhandwerk - alte Tradition in Zavada"/>
                </p:cNvPr>
                <p:cNvPicPr>
                  <a:picLocks noChangeAspect="1" noChangeArrowheads="1"/>
                </p:cNvPicPr>
                <p:nvPr/>
              </p:nvPicPr>
              <p:blipFill>
                <a:blip r:embed="rId15"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9224" name="Freeform 43"/>
            <p:cNvSpPr>
              <a:spLocks/>
            </p:cNvSpPr>
            <p:nvPr/>
          </p:nvSpPr>
          <p:spPr bwMode="auto">
            <a:xfrm>
              <a:off x="5074" y="528"/>
              <a:ext cx="158" cy="123"/>
            </a:xfrm>
            <a:custGeom>
              <a:avLst/>
              <a:gdLst>
                <a:gd name="T0" fmla="*/ 158 w 158"/>
                <a:gd name="T1" fmla="*/ 123 h 123"/>
                <a:gd name="T2" fmla="*/ 0 w 158"/>
                <a:gd name="T3" fmla="*/ 0 h 123"/>
                <a:gd name="T4" fmla="*/ 0 60000 65536"/>
                <a:gd name="T5" fmla="*/ 0 60000 65536"/>
                <a:gd name="T6" fmla="*/ 0 w 158"/>
                <a:gd name="T7" fmla="*/ 0 h 123"/>
                <a:gd name="T8" fmla="*/ 158 w 158"/>
                <a:gd name="T9" fmla="*/ 123 h 123"/>
              </a:gdLst>
              <a:ahLst/>
              <a:cxnLst>
                <a:cxn ang="T4">
                  <a:pos x="T0" y="T1"/>
                </a:cxn>
                <a:cxn ang="T5">
                  <a:pos x="T2" y="T3"/>
                </a:cxn>
              </a:cxnLst>
              <a:rect l="T6" t="T7" r="T8" b="T9"/>
              <a:pathLst>
                <a:path w="158" h="123">
                  <a:moveTo>
                    <a:pt x="158" y="123"/>
                  </a:moveTo>
                  <a:lnTo>
                    <a:pt x="0" y="0"/>
                  </a:lnTo>
                </a:path>
              </a:pathLst>
            </a:custGeom>
            <a:noFill/>
            <a:ln w="28575" cmpd="sng">
              <a:solidFill>
                <a:srgbClr val="FF0000"/>
              </a:solidFill>
              <a:round/>
              <a:headEnd type="none" w="med" len="me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6146"/>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6186"/>
                                        </p:tgtEl>
                                        <p:attrNameLst>
                                          <p:attrName>style.visibility</p:attrName>
                                        </p:attrNameLst>
                                      </p:cBhvr>
                                      <p:to>
                                        <p:strVal val="visible"/>
                                      </p:to>
                                    </p:set>
                                    <p:animEffect transition="in" filter="dissolve">
                                      <p:cBhvr>
                                        <p:cTn id="10" dur="500"/>
                                        <p:tgtEl>
                                          <p:spTgt spid="6186"/>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6147">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6147">
                                            <p:txEl>
                                              <p:pRg st="1" end="1"/>
                                            </p:txEl>
                                          </p:spTgt>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6147">
                                            <p:txEl>
                                              <p:pRg st="2" end="2"/>
                                            </p:txEl>
                                          </p:spTgt>
                                        </p:tgtEl>
                                        <p:attrNameLst>
                                          <p:attrName>style.visibility</p:attrName>
                                        </p:attrNameLst>
                                      </p:cBhvr>
                                      <p:to>
                                        <p:strVal val="visible"/>
                                      </p:to>
                                    </p:set>
                                  </p:childTnLst>
                                </p:cTn>
                              </p:par>
                            </p:childTnLst>
                          </p:cTn>
                        </p:par>
                        <p:par>
                          <p:cTn id="20" fill="hold">
                            <p:stCondLst>
                              <p:cond delay="10500"/>
                            </p:stCondLst>
                            <p:childTnLst>
                              <p:par>
                                <p:cTn id="21" presetID="1" presetClass="entr" presetSubtype="0" fill="hold" grpId="0" nodeType="afterEffect">
                                  <p:stCondLst>
                                    <p:cond delay="2000"/>
                                  </p:stCondLst>
                                  <p:childTnLst>
                                    <p:set>
                                      <p:cBhvr>
                                        <p:cTn id="22" dur="1" fill="hold">
                                          <p:stCondLst>
                                            <p:cond delay="499"/>
                                          </p:stCondLst>
                                        </p:cTn>
                                        <p:tgtEl>
                                          <p:spTgt spid="6147">
                                            <p:txEl>
                                              <p:pRg st="3" end="3"/>
                                            </p:txEl>
                                          </p:spTgt>
                                        </p:tgtEl>
                                        <p:attrNameLst>
                                          <p:attrName>style.visibility</p:attrName>
                                        </p:attrNameLst>
                                      </p:cBhvr>
                                      <p:to>
                                        <p:strVal val="visible"/>
                                      </p:to>
                                    </p:set>
                                  </p:childTnLst>
                                </p:cTn>
                              </p:par>
                            </p:childTnLst>
                          </p:cTn>
                        </p:par>
                        <p:par>
                          <p:cTn id="23" fill="hold">
                            <p:stCondLst>
                              <p:cond delay="13000"/>
                            </p:stCondLst>
                            <p:childTnLst>
                              <p:par>
                                <p:cTn id="24" presetID="9" presetClass="entr" presetSubtype="0" fill="hold" nodeType="afterEffect">
                                  <p:stCondLst>
                                    <p:cond delay="200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childTnLst>
                          </p:cTn>
                        </p:par>
                        <p:par>
                          <p:cTn id="27" fill="hold">
                            <p:stCondLst>
                              <p:cond delay="15500"/>
                            </p:stCondLst>
                            <p:childTnLst>
                              <p:par>
                                <p:cTn id="28" presetID="9" presetClass="entr" presetSubtype="0" fill="hold" nodeType="afterEffect">
                                  <p:stCondLst>
                                    <p:cond delay="2000"/>
                                  </p:stCondLst>
                                  <p:childTnLst>
                                    <p:set>
                                      <p:cBhvr>
                                        <p:cTn id="29" dur="1" fill="hold">
                                          <p:stCondLst>
                                            <p:cond delay="0"/>
                                          </p:stCondLst>
                                        </p:cTn>
                                        <p:tgtEl>
                                          <p:spTgt spid="2"/>
                                        </p:tgtEl>
                                        <p:attrNameLst>
                                          <p:attrName>style.visibility</p:attrName>
                                        </p:attrNameLst>
                                      </p:cBhvr>
                                      <p:to>
                                        <p:strVal val="visible"/>
                                      </p:to>
                                    </p:set>
                                    <p:animEffect transition="in" filter="dissolve">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utoUpdateAnimBg="0"/>
      <p:bldP spid="6147" grpId="0" build="p" autoUpdateAnimBg="0" advAuto="200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C:\Eigene Dateien\i photo plus\Uni\Geographie\Slowakeipräsentation\Ort9-02-09-10.jpg"/>
          <p:cNvPicPr>
            <a:picLocks noChangeAspect="1" noChangeArrowheads="1"/>
          </p:cNvPicPr>
          <p:nvPr/>
        </p:nvPicPr>
        <p:blipFill>
          <a:blip r:embed="rId2" cstate="print"/>
          <a:srcRect/>
          <a:stretch>
            <a:fillRect/>
          </a:stretch>
        </p:blipFill>
        <p:spPr bwMode="auto">
          <a:xfrm>
            <a:off x="2286000" y="1812925"/>
            <a:ext cx="4502150" cy="3597275"/>
          </a:xfrm>
          <a:prstGeom prst="rect">
            <a:avLst/>
          </a:prstGeom>
          <a:noFill/>
          <a:ln w="9525">
            <a:noFill/>
            <a:miter lim="800000"/>
            <a:headEnd/>
            <a:tailEnd/>
          </a:ln>
        </p:spPr>
      </p:pic>
      <p:grpSp>
        <p:nvGrpSpPr>
          <p:cNvPr id="10243" name="Group 25"/>
          <p:cNvGrpSpPr>
            <a:grpSpLocks/>
          </p:cNvGrpSpPr>
          <p:nvPr/>
        </p:nvGrpSpPr>
        <p:grpSpPr bwMode="auto">
          <a:xfrm>
            <a:off x="0" y="76200"/>
            <a:ext cx="9067800" cy="1676400"/>
            <a:chOff x="0" y="48"/>
            <a:chExt cx="5712" cy="1056"/>
          </a:xfrm>
        </p:grpSpPr>
        <p:grpSp>
          <p:nvGrpSpPr>
            <p:cNvPr id="10256" name="Group 4"/>
            <p:cNvGrpSpPr>
              <a:grpSpLocks/>
            </p:cNvGrpSpPr>
            <p:nvPr/>
          </p:nvGrpSpPr>
          <p:grpSpPr bwMode="auto">
            <a:xfrm>
              <a:off x="4848" y="144"/>
              <a:ext cx="864" cy="960"/>
              <a:chOff x="4848" y="144"/>
              <a:chExt cx="864" cy="960"/>
            </a:xfrm>
          </p:grpSpPr>
          <p:grpSp>
            <p:nvGrpSpPr>
              <p:cNvPr id="10258" name="Group 5"/>
              <p:cNvGrpSpPr>
                <a:grpSpLocks/>
              </p:cNvGrpSpPr>
              <p:nvPr/>
            </p:nvGrpSpPr>
            <p:grpSpPr bwMode="auto">
              <a:xfrm>
                <a:off x="4848" y="144"/>
                <a:ext cx="864" cy="960"/>
                <a:chOff x="2208" y="1584"/>
                <a:chExt cx="864" cy="960"/>
              </a:xfrm>
            </p:grpSpPr>
            <p:pic>
              <p:nvPicPr>
                <p:cNvPr id="10260" name="Picture 6"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10261" name="Group 7"/>
                <p:cNvGrpSpPr>
                  <a:grpSpLocks/>
                </p:cNvGrpSpPr>
                <p:nvPr/>
              </p:nvGrpSpPr>
              <p:grpSpPr bwMode="auto">
                <a:xfrm>
                  <a:off x="2208" y="1802"/>
                  <a:ext cx="767" cy="495"/>
                  <a:chOff x="1152" y="1440"/>
                  <a:chExt cx="2208" cy="1521"/>
                </a:xfrm>
              </p:grpSpPr>
              <p:pic>
                <p:nvPicPr>
                  <p:cNvPr id="10262" name="Picture 8"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10263" name="Picture 9"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10264" name="Picture 10"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10265" name="Picture 11"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10266" name="Picture 12"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10259" name="Freeform 13"/>
              <p:cNvSpPr>
                <a:spLocks/>
              </p:cNvSpPr>
              <p:nvPr/>
            </p:nvSpPr>
            <p:spPr bwMode="auto">
              <a:xfrm>
                <a:off x="5074" y="528"/>
                <a:ext cx="158" cy="123"/>
              </a:xfrm>
              <a:custGeom>
                <a:avLst/>
                <a:gdLst>
                  <a:gd name="T0" fmla="*/ 158 w 158"/>
                  <a:gd name="T1" fmla="*/ 123 h 123"/>
                  <a:gd name="T2" fmla="*/ 0 w 158"/>
                  <a:gd name="T3" fmla="*/ 0 h 123"/>
                  <a:gd name="T4" fmla="*/ 0 60000 65536"/>
                  <a:gd name="T5" fmla="*/ 0 60000 65536"/>
                  <a:gd name="T6" fmla="*/ 0 w 158"/>
                  <a:gd name="T7" fmla="*/ 0 h 123"/>
                  <a:gd name="T8" fmla="*/ 158 w 158"/>
                  <a:gd name="T9" fmla="*/ 123 h 123"/>
                </a:gdLst>
                <a:ahLst/>
                <a:cxnLst>
                  <a:cxn ang="T4">
                    <a:pos x="T0" y="T1"/>
                  </a:cxn>
                  <a:cxn ang="T5">
                    <a:pos x="T2" y="T3"/>
                  </a:cxn>
                </a:cxnLst>
                <a:rect l="T6" t="T7" r="T8" b="T9"/>
                <a:pathLst>
                  <a:path w="158" h="123">
                    <a:moveTo>
                      <a:pt x="158" y="123"/>
                    </a:moveTo>
                    <a:lnTo>
                      <a:pt x="0" y="0"/>
                    </a:lnTo>
                  </a:path>
                </a:pathLst>
              </a:custGeom>
              <a:noFill/>
              <a:ln w="28575" cmpd="sng">
                <a:solidFill>
                  <a:srgbClr val="FF0000"/>
                </a:solidFill>
                <a:round/>
                <a:headEnd type="none" w="med" len="med"/>
                <a:tailEnd type="triangle" w="med" len="med"/>
              </a:ln>
            </p:spPr>
            <p:txBody>
              <a:bodyPr/>
              <a:lstStyle/>
              <a:p>
                <a:endParaRPr lang="de-DE"/>
              </a:p>
            </p:txBody>
          </p:sp>
        </p:grpSp>
        <p:sp>
          <p:nvSpPr>
            <p:cNvPr id="10257" name="Rectangle 24"/>
            <p:cNvSpPr>
              <a:spLocks noChangeArrowheads="1"/>
            </p:cNvSpPr>
            <p:nvPr/>
          </p:nvSpPr>
          <p:spPr bwMode="auto">
            <a:xfrm>
              <a:off x="0" y="48"/>
              <a:ext cx="4896" cy="720"/>
            </a:xfrm>
            <a:prstGeom prst="rect">
              <a:avLst/>
            </a:prstGeom>
            <a:noFill/>
            <a:ln w="9525">
              <a:noFill/>
              <a:miter lim="800000"/>
              <a:headEnd/>
              <a:tailEnd/>
            </a:ln>
          </p:spPr>
          <p:txBody>
            <a:bodyPr anchor="ctr"/>
            <a:lstStyle/>
            <a:p>
              <a:pPr algn="ctr"/>
              <a:r>
                <a:rPr lang="de-DE" sz="2800" b="1">
                  <a:solidFill>
                    <a:schemeClr val="tx2"/>
                  </a:solidFill>
                </a:rPr>
                <a:t>2. Station: </a:t>
              </a:r>
              <a:r>
                <a:rPr lang="de-DE" sz="3600" b="1">
                  <a:solidFill>
                    <a:schemeClr val="tx2"/>
                  </a:solidFill>
                </a:rPr>
                <a:t>Das älteste Gehöft des </a:t>
              </a:r>
              <a:br>
                <a:rPr lang="de-DE" sz="3600" b="1">
                  <a:solidFill>
                    <a:schemeClr val="tx2"/>
                  </a:solidFill>
                </a:rPr>
              </a:br>
              <a:r>
                <a:rPr lang="de-DE" sz="3600" b="1">
                  <a:solidFill>
                    <a:schemeClr val="tx2"/>
                  </a:solidFill>
                </a:rPr>
                <a:t>Dorfes</a:t>
              </a:r>
            </a:p>
          </p:txBody>
        </p:sp>
      </p:grpSp>
      <p:sp>
        <p:nvSpPr>
          <p:cNvPr id="21540" name="Text Box 36"/>
          <p:cNvSpPr txBox="1">
            <a:spLocks noChangeArrowheads="1"/>
          </p:cNvSpPr>
          <p:nvPr/>
        </p:nvSpPr>
        <p:spPr bwMode="auto">
          <a:xfrm>
            <a:off x="2057400" y="5334000"/>
            <a:ext cx="5105400" cy="396875"/>
          </a:xfrm>
          <a:prstGeom prst="rect">
            <a:avLst/>
          </a:prstGeom>
          <a:noFill/>
          <a:ln w="9525">
            <a:noFill/>
            <a:miter lim="800000"/>
            <a:headEnd/>
            <a:tailEnd/>
          </a:ln>
        </p:spPr>
        <p:txBody>
          <a:bodyPr>
            <a:spAutoFit/>
          </a:bodyPr>
          <a:lstStyle/>
          <a:p>
            <a:pPr>
              <a:spcBef>
                <a:spcPct val="50000"/>
              </a:spcBef>
            </a:pPr>
            <a:r>
              <a:rPr lang="de-DE" sz="2000"/>
              <a:t>Wohngebäude des ältesten Gehöfts von Zavada </a:t>
            </a:r>
          </a:p>
        </p:txBody>
      </p:sp>
      <p:grpSp>
        <p:nvGrpSpPr>
          <p:cNvPr id="6" name="Group 47"/>
          <p:cNvGrpSpPr>
            <a:grpSpLocks/>
          </p:cNvGrpSpPr>
          <p:nvPr/>
        </p:nvGrpSpPr>
        <p:grpSpPr bwMode="auto">
          <a:xfrm>
            <a:off x="3714750" y="6391275"/>
            <a:ext cx="1690688" cy="457200"/>
            <a:chOff x="2340" y="3360"/>
            <a:chExt cx="1065" cy="288"/>
          </a:xfrm>
        </p:grpSpPr>
        <p:grpSp>
          <p:nvGrpSpPr>
            <p:cNvPr id="10247" name="Group 48"/>
            <p:cNvGrpSpPr>
              <a:grpSpLocks/>
            </p:cNvGrpSpPr>
            <p:nvPr/>
          </p:nvGrpSpPr>
          <p:grpSpPr bwMode="auto">
            <a:xfrm>
              <a:off x="2340" y="3360"/>
              <a:ext cx="378" cy="288"/>
              <a:chOff x="624" y="336"/>
              <a:chExt cx="378" cy="288"/>
            </a:xfrm>
          </p:grpSpPr>
          <p:sp>
            <p:nvSpPr>
              <p:cNvPr id="10254" name="Rectangle 49"/>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0255" name="Text Box 50"/>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8" action="ppaction://hlinksldjump"/>
                  </a:rPr>
                  <a:t>Rund-</a:t>
                </a:r>
              </a:p>
              <a:p>
                <a:pPr algn="ctr"/>
                <a:r>
                  <a:rPr lang="de-DE" sz="1100" b="1">
                    <a:hlinkClick r:id="rId8" action="ppaction://hlinksldjump"/>
                  </a:rPr>
                  <a:t> weg</a:t>
                </a:r>
                <a:endParaRPr lang="de-DE" sz="1100" b="1"/>
              </a:p>
            </p:txBody>
          </p:sp>
        </p:grpSp>
        <p:grpSp>
          <p:nvGrpSpPr>
            <p:cNvPr id="10248" name="Group 51"/>
            <p:cNvGrpSpPr>
              <a:grpSpLocks/>
            </p:cNvGrpSpPr>
            <p:nvPr/>
          </p:nvGrpSpPr>
          <p:grpSpPr bwMode="auto">
            <a:xfrm>
              <a:off x="2676" y="3360"/>
              <a:ext cx="379" cy="288"/>
              <a:chOff x="2880" y="4032"/>
              <a:chExt cx="379" cy="288"/>
            </a:xfrm>
          </p:grpSpPr>
          <p:sp>
            <p:nvSpPr>
              <p:cNvPr id="10252" name="Rectangle 52"/>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0253" name="Text Box 53"/>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10249" name="Group 54"/>
            <p:cNvGrpSpPr>
              <a:grpSpLocks/>
            </p:cNvGrpSpPr>
            <p:nvPr/>
          </p:nvGrpSpPr>
          <p:grpSpPr bwMode="auto">
            <a:xfrm>
              <a:off x="3007" y="3360"/>
              <a:ext cx="398" cy="288"/>
              <a:chOff x="3019" y="4032"/>
              <a:chExt cx="398" cy="288"/>
            </a:xfrm>
          </p:grpSpPr>
          <p:sp>
            <p:nvSpPr>
              <p:cNvPr id="10250" name="Rectangle 55"/>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0251" name="Text Box 56"/>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5" action="ppaction://hlinksldjump"/>
                  </a:rPr>
                  <a:t>nächstes</a:t>
                </a:r>
              </a:p>
              <a:p>
                <a:pPr algn="ctr"/>
                <a:r>
                  <a:rPr lang="de-DE" sz="1000" b="1">
                    <a:hlinkClick r:id="rId15" action="ppaction://hlinksldjump"/>
                  </a:rPr>
                  <a:t>Bild</a:t>
                </a:r>
                <a:endParaRPr lang="de-DE" sz="1000" b="1"/>
              </a:p>
            </p:txBody>
          </p:sp>
        </p:grpSp>
      </p:grpSp>
      <p:pic>
        <p:nvPicPr>
          <p:cNvPr id="21561" name="Picture 57" descr="C:\Eigene Dateien\i photo plus\Uni\Geographie\Slowakeipräsentation\Ort10-02-09-10.jpg">
            <a:hlinkClick r:id="rId15" action="ppaction://hlinksldjump"/>
          </p:cNvPr>
          <p:cNvPicPr>
            <a:picLocks noChangeAspect="1" noChangeArrowheads="1"/>
          </p:cNvPicPr>
          <p:nvPr/>
        </p:nvPicPr>
        <p:blipFill>
          <a:blip r:embed="rId16" cstate="print"/>
          <a:srcRect l="4103" r="2673" b="8478"/>
          <a:stretch>
            <a:fillRect/>
          </a:stretch>
        </p:blipFill>
        <p:spPr bwMode="auto">
          <a:xfrm>
            <a:off x="6934200" y="4330700"/>
            <a:ext cx="877888"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1507"/>
                                        </p:tgtEl>
                                        <p:attrNameLst>
                                          <p:attrName>style.visibility</p:attrName>
                                        </p:attrNameLst>
                                      </p:cBhvr>
                                      <p:to>
                                        <p:strVal val="visible"/>
                                      </p:to>
                                    </p:set>
                                    <p:animEffect transition="in" filter="dissolve">
                                      <p:cBhvr>
                                        <p:cTn id="7" dur="500"/>
                                        <p:tgtEl>
                                          <p:spTgt spid="21507"/>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1540"/>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1561"/>
                                        </p:tgtEl>
                                        <p:attrNameLst>
                                          <p:attrName>style.visibility</p:attrName>
                                        </p:attrNameLst>
                                      </p:cBhvr>
                                      <p:to>
                                        <p:strVal val="visible"/>
                                      </p:to>
                                    </p:set>
                                    <p:animEffect transition="in" filter="dissolve">
                                      <p:cBhvr>
                                        <p:cTn id="14" dur="500"/>
                                        <p:tgtEl>
                                          <p:spTgt spid="21561"/>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40"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Eigene Dateien\i photo plus\Uni\Geographie\Slowakeipräsentation\Ort10-02-09-10.jpg"/>
          <p:cNvPicPr>
            <a:picLocks noChangeAspect="1" noChangeArrowheads="1"/>
          </p:cNvPicPr>
          <p:nvPr/>
        </p:nvPicPr>
        <p:blipFill>
          <a:blip r:embed="rId2" cstate="print"/>
          <a:srcRect l="4103" r="2673" b="8478"/>
          <a:stretch>
            <a:fillRect/>
          </a:stretch>
        </p:blipFill>
        <p:spPr bwMode="auto">
          <a:xfrm>
            <a:off x="2743200" y="1444625"/>
            <a:ext cx="3598863" cy="4422775"/>
          </a:xfrm>
          <a:prstGeom prst="rect">
            <a:avLst/>
          </a:prstGeom>
          <a:noFill/>
          <a:ln w="9525">
            <a:noFill/>
            <a:miter lim="800000"/>
            <a:headEnd/>
            <a:tailEnd/>
          </a:ln>
        </p:spPr>
      </p:pic>
      <p:grpSp>
        <p:nvGrpSpPr>
          <p:cNvPr id="11267" name="Group 3"/>
          <p:cNvGrpSpPr>
            <a:grpSpLocks/>
          </p:cNvGrpSpPr>
          <p:nvPr/>
        </p:nvGrpSpPr>
        <p:grpSpPr bwMode="auto">
          <a:xfrm>
            <a:off x="0" y="76200"/>
            <a:ext cx="9067800" cy="1676400"/>
            <a:chOff x="0" y="48"/>
            <a:chExt cx="5712" cy="1056"/>
          </a:xfrm>
        </p:grpSpPr>
        <p:grpSp>
          <p:nvGrpSpPr>
            <p:cNvPr id="11277" name="Group 4"/>
            <p:cNvGrpSpPr>
              <a:grpSpLocks/>
            </p:cNvGrpSpPr>
            <p:nvPr/>
          </p:nvGrpSpPr>
          <p:grpSpPr bwMode="auto">
            <a:xfrm>
              <a:off x="4848" y="144"/>
              <a:ext cx="864" cy="960"/>
              <a:chOff x="4848" y="144"/>
              <a:chExt cx="864" cy="960"/>
            </a:xfrm>
          </p:grpSpPr>
          <p:grpSp>
            <p:nvGrpSpPr>
              <p:cNvPr id="11279" name="Group 5"/>
              <p:cNvGrpSpPr>
                <a:grpSpLocks/>
              </p:cNvGrpSpPr>
              <p:nvPr/>
            </p:nvGrpSpPr>
            <p:grpSpPr bwMode="auto">
              <a:xfrm>
                <a:off x="4848" y="144"/>
                <a:ext cx="864" cy="960"/>
                <a:chOff x="2208" y="1584"/>
                <a:chExt cx="864" cy="960"/>
              </a:xfrm>
            </p:grpSpPr>
            <p:pic>
              <p:nvPicPr>
                <p:cNvPr id="11281" name="Picture 6"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11282" name="Group 7"/>
                <p:cNvGrpSpPr>
                  <a:grpSpLocks/>
                </p:cNvGrpSpPr>
                <p:nvPr/>
              </p:nvGrpSpPr>
              <p:grpSpPr bwMode="auto">
                <a:xfrm>
                  <a:off x="2208" y="1802"/>
                  <a:ext cx="767" cy="495"/>
                  <a:chOff x="1152" y="1440"/>
                  <a:chExt cx="2208" cy="1521"/>
                </a:xfrm>
              </p:grpSpPr>
              <p:pic>
                <p:nvPicPr>
                  <p:cNvPr id="11283" name="Picture 8"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11284" name="Picture 9"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11285" name="Picture 10"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11286" name="Picture 11"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11287" name="Picture 12"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11280" name="Freeform 13"/>
              <p:cNvSpPr>
                <a:spLocks/>
              </p:cNvSpPr>
              <p:nvPr/>
            </p:nvSpPr>
            <p:spPr bwMode="auto">
              <a:xfrm>
                <a:off x="5074" y="528"/>
                <a:ext cx="158" cy="123"/>
              </a:xfrm>
              <a:custGeom>
                <a:avLst/>
                <a:gdLst>
                  <a:gd name="T0" fmla="*/ 158 w 158"/>
                  <a:gd name="T1" fmla="*/ 123 h 123"/>
                  <a:gd name="T2" fmla="*/ 0 w 158"/>
                  <a:gd name="T3" fmla="*/ 0 h 123"/>
                  <a:gd name="T4" fmla="*/ 0 60000 65536"/>
                  <a:gd name="T5" fmla="*/ 0 60000 65536"/>
                  <a:gd name="T6" fmla="*/ 0 w 158"/>
                  <a:gd name="T7" fmla="*/ 0 h 123"/>
                  <a:gd name="T8" fmla="*/ 158 w 158"/>
                  <a:gd name="T9" fmla="*/ 123 h 123"/>
                </a:gdLst>
                <a:ahLst/>
                <a:cxnLst>
                  <a:cxn ang="T4">
                    <a:pos x="T0" y="T1"/>
                  </a:cxn>
                  <a:cxn ang="T5">
                    <a:pos x="T2" y="T3"/>
                  </a:cxn>
                </a:cxnLst>
                <a:rect l="T6" t="T7" r="T8" b="T9"/>
                <a:pathLst>
                  <a:path w="158" h="123">
                    <a:moveTo>
                      <a:pt x="158" y="123"/>
                    </a:moveTo>
                    <a:lnTo>
                      <a:pt x="0" y="0"/>
                    </a:lnTo>
                  </a:path>
                </a:pathLst>
              </a:custGeom>
              <a:noFill/>
              <a:ln w="28575" cmpd="sng">
                <a:solidFill>
                  <a:srgbClr val="FF0000"/>
                </a:solidFill>
                <a:round/>
                <a:headEnd type="none" w="med" len="med"/>
                <a:tailEnd type="triangle" w="med" len="med"/>
              </a:ln>
            </p:spPr>
            <p:txBody>
              <a:bodyPr/>
              <a:lstStyle/>
              <a:p>
                <a:endParaRPr lang="de-DE"/>
              </a:p>
            </p:txBody>
          </p:sp>
        </p:grpSp>
        <p:sp>
          <p:nvSpPr>
            <p:cNvPr id="11278" name="Rectangle 14"/>
            <p:cNvSpPr>
              <a:spLocks noChangeArrowheads="1"/>
            </p:cNvSpPr>
            <p:nvPr/>
          </p:nvSpPr>
          <p:spPr bwMode="auto">
            <a:xfrm>
              <a:off x="0" y="48"/>
              <a:ext cx="4896" cy="720"/>
            </a:xfrm>
            <a:prstGeom prst="rect">
              <a:avLst/>
            </a:prstGeom>
            <a:noFill/>
            <a:ln w="9525">
              <a:noFill/>
              <a:miter lim="800000"/>
              <a:headEnd/>
              <a:tailEnd/>
            </a:ln>
          </p:spPr>
          <p:txBody>
            <a:bodyPr anchor="ctr"/>
            <a:lstStyle/>
            <a:p>
              <a:pPr algn="ctr"/>
              <a:r>
                <a:rPr lang="de-DE" sz="2800" b="1">
                  <a:solidFill>
                    <a:schemeClr val="tx2"/>
                  </a:solidFill>
                </a:rPr>
                <a:t>2. Station: </a:t>
              </a:r>
              <a:r>
                <a:rPr lang="de-DE" sz="3600" b="1">
                  <a:solidFill>
                    <a:schemeClr val="tx2"/>
                  </a:solidFill>
                </a:rPr>
                <a:t>Das älteste Gehöft des </a:t>
              </a:r>
              <a:br>
                <a:rPr lang="de-DE" sz="3600" b="1">
                  <a:solidFill>
                    <a:schemeClr val="tx2"/>
                  </a:solidFill>
                </a:rPr>
              </a:br>
              <a:r>
                <a:rPr lang="de-DE" sz="3600" b="1">
                  <a:solidFill>
                    <a:schemeClr val="tx2"/>
                  </a:solidFill>
                </a:rPr>
                <a:t>Dorfes</a:t>
              </a:r>
            </a:p>
          </p:txBody>
        </p:sp>
      </p:grpSp>
      <p:sp>
        <p:nvSpPr>
          <p:cNvPr id="29721" name="Text Box 25"/>
          <p:cNvSpPr txBox="1">
            <a:spLocks noChangeArrowheads="1"/>
          </p:cNvSpPr>
          <p:nvPr/>
        </p:nvSpPr>
        <p:spPr bwMode="auto">
          <a:xfrm>
            <a:off x="2667000" y="5791200"/>
            <a:ext cx="4267200" cy="396875"/>
          </a:xfrm>
          <a:prstGeom prst="rect">
            <a:avLst/>
          </a:prstGeom>
          <a:noFill/>
          <a:ln w="9525">
            <a:noFill/>
            <a:miter lim="800000"/>
            <a:headEnd/>
            <a:tailEnd/>
          </a:ln>
        </p:spPr>
        <p:txBody>
          <a:bodyPr>
            <a:spAutoFit/>
          </a:bodyPr>
          <a:lstStyle/>
          <a:p>
            <a:pPr>
              <a:spcBef>
                <a:spcPct val="50000"/>
              </a:spcBef>
            </a:pPr>
            <a:r>
              <a:rPr lang="de-DE" sz="2000"/>
              <a:t>Speicher aus Naturstein erbaut </a:t>
            </a:r>
          </a:p>
        </p:txBody>
      </p:sp>
      <p:grpSp>
        <p:nvGrpSpPr>
          <p:cNvPr id="6" name="Group 26"/>
          <p:cNvGrpSpPr>
            <a:grpSpLocks/>
          </p:cNvGrpSpPr>
          <p:nvPr/>
        </p:nvGrpSpPr>
        <p:grpSpPr bwMode="auto">
          <a:xfrm>
            <a:off x="4003675" y="6400800"/>
            <a:ext cx="1135063" cy="457200"/>
            <a:chOff x="2352" y="4032"/>
            <a:chExt cx="715" cy="288"/>
          </a:xfrm>
        </p:grpSpPr>
        <p:grpSp>
          <p:nvGrpSpPr>
            <p:cNvPr id="11271" name="Group 27"/>
            <p:cNvGrpSpPr>
              <a:grpSpLocks/>
            </p:cNvGrpSpPr>
            <p:nvPr/>
          </p:nvGrpSpPr>
          <p:grpSpPr bwMode="auto">
            <a:xfrm>
              <a:off x="2688" y="4032"/>
              <a:ext cx="379" cy="288"/>
              <a:chOff x="2880" y="4032"/>
              <a:chExt cx="379" cy="288"/>
            </a:xfrm>
          </p:grpSpPr>
          <p:sp>
            <p:nvSpPr>
              <p:cNvPr id="11275" name="Rectangle 28"/>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1276" name="Text Box 29"/>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11272" name="Group 30"/>
            <p:cNvGrpSpPr>
              <a:grpSpLocks/>
            </p:cNvGrpSpPr>
            <p:nvPr/>
          </p:nvGrpSpPr>
          <p:grpSpPr bwMode="auto">
            <a:xfrm>
              <a:off x="2352" y="4032"/>
              <a:ext cx="378" cy="288"/>
              <a:chOff x="624" y="336"/>
              <a:chExt cx="378" cy="288"/>
            </a:xfrm>
          </p:grpSpPr>
          <p:sp>
            <p:nvSpPr>
              <p:cNvPr id="11273" name="Rectangle 31"/>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1274" name="Text Box 32"/>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8" action="ppaction://hlinksldjump"/>
                  </a:rPr>
                  <a:t>Rund-</a:t>
                </a:r>
              </a:p>
              <a:p>
                <a:pPr algn="ctr"/>
                <a:r>
                  <a:rPr lang="de-DE" sz="1100" b="1">
                    <a:hlinkClick r:id="rId8" action="ppaction://hlinksldjump"/>
                  </a:rPr>
                  <a:t> weg</a:t>
                </a:r>
                <a:endParaRPr lang="de-DE" sz="1100" b="1"/>
              </a:p>
            </p:txBody>
          </p:sp>
        </p:grpSp>
      </p:grpSp>
      <p:pic>
        <p:nvPicPr>
          <p:cNvPr id="29729" name="Picture 33" descr="C:\Eigene Dateien\i photo plus\Uni\Geographie\Slowakeipräsentation\Ort9-02-09-10.jpg">
            <a:hlinkClick r:id="rId15" action="ppaction://hlinksldjump"/>
          </p:cNvPr>
          <p:cNvPicPr>
            <a:picLocks noChangeAspect="1" noChangeArrowheads="1"/>
          </p:cNvPicPr>
          <p:nvPr/>
        </p:nvPicPr>
        <p:blipFill>
          <a:blip r:embed="rId16" cstate="print"/>
          <a:srcRect/>
          <a:stretch>
            <a:fillRect/>
          </a:stretch>
        </p:blipFill>
        <p:spPr bwMode="auto">
          <a:xfrm>
            <a:off x="6477000" y="5005388"/>
            <a:ext cx="1079500" cy="8620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9698"/>
                                        </p:tgtEl>
                                        <p:attrNameLst>
                                          <p:attrName>style.visibility</p:attrName>
                                        </p:attrNameLst>
                                      </p:cBhvr>
                                      <p:to>
                                        <p:strVal val="visible"/>
                                      </p:to>
                                    </p:set>
                                    <p:animEffect transition="in" filter="dissolve">
                                      <p:cBhvr>
                                        <p:cTn id="7" dur="500"/>
                                        <p:tgtEl>
                                          <p:spTgt spid="29698"/>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9721"/>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9729"/>
                                        </p:tgtEl>
                                        <p:attrNameLst>
                                          <p:attrName>style.visibility</p:attrName>
                                        </p:attrNameLst>
                                      </p:cBhvr>
                                      <p:to>
                                        <p:strVal val="visible"/>
                                      </p:to>
                                    </p:set>
                                    <p:animEffect transition="in" filter="dissolve">
                                      <p:cBhvr>
                                        <p:cTn id="14" dur="500"/>
                                        <p:tgtEl>
                                          <p:spTgt spid="29729"/>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21"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04800" y="76200"/>
            <a:ext cx="7772400" cy="1143000"/>
          </a:xfrm>
        </p:spPr>
        <p:txBody>
          <a:bodyPr/>
          <a:lstStyle/>
          <a:p>
            <a:pPr eaLnBrk="1" hangingPunct="1"/>
            <a:r>
              <a:rPr lang="de-DE" sz="2800" b="1" smtClean="0"/>
              <a:t>3. Station: </a:t>
            </a:r>
            <a:r>
              <a:rPr lang="de-DE" sz="3600" b="1" smtClean="0"/>
              <a:t>Der westliche Teil des </a:t>
            </a:r>
            <a:br>
              <a:rPr lang="de-DE" sz="3600" b="1" smtClean="0"/>
            </a:br>
            <a:r>
              <a:rPr lang="de-DE" sz="3600" b="1" smtClean="0"/>
              <a:t>Dorfes</a:t>
            </a:r>
          </a:p>
        </p:txBody>
      </p:sp>
      <p:sp>
        <p:nvSpPr>
          <p:cNvPr id="7171" name="Rectangle 3"/>
          <p:cNvSpPr>
            <a:spLocks noGrp="1" noChangeArrowheads="1"/>
          </p:cNvSpPr>
          <p:nvPr>
            <p:ph type="body" sz="half" idx="1"/>
          </p:nvPr>
        </p:nvSpPr>
        <p:spPr>
          <a:xfrm>
            <a:off x="4800600" y="3733800"/>
            <a:ext cx="4191000" cy="1828800"/>
          </a:xfrm>
        </p:spPr>
        <p:txBody>
          <a:bodyPr/>
          <a:lstStyle/>
          <a:p>
            <a:pPr eaLnBrk="1" hangingPunct="1"/>
            <a:r>
              <a:rPr lang="de-DE" sz="2000" smtClean="0"/>
              <a:t>Die Wohnhäuser wurden überwiegend von Familien aus Poprad und Levoca errichtet, die die Idylle des Dorfes der Hektik der Städte vorziehen.</a:t>
            </a:r>
          </a:p>
        </p:txBody>
      </p:sp>
      <p:sp>
        <p:nvSpPr>
          <p:cNvPr id="7172" name="Rectangle 4"/>
          <p:cNvSpPr>
            <a:spLocks noGrp="1" noChangeArrowheads="1"/>
          </p:cNvSpPr>
          <p:nvPr>
            <p:ph type="body" sz="half" idx="2"/>
          </p:nvPr>
        </p:nvSpPr>
        <p:spPr>
          <a:xfrm>
            <a:off x="4800600" y="1905000"/>
            <a:ext cx="4343400" cy="2438400"/>
          </a:xfrm>
        </p:spPr>
        <p:txBody>
          <a:bodyPr/>
          <a:lstStyle/>
          <a:p>
            <a:pPr eaLnBrk="1" hangingPunct="1"/>
            <a:r>
              <a:rPr lang="de-DE" sz="2000" smtClean="0"/>
              <a:t>Der Westen Zavadas wird geprägt durch neuere Gebäudetypen, die sich aber aufgrund der verwendeten Baumaterialen (vorwiegend Holz) gut an das allgemeine Ortsbild anpassen.</a:t>
            </a:r>
          </a:p>
        </p:txBody>
      </p:sp>
      <p:pic>
        <p:nvPicPr>
          <p:cNvPr id="7178" name="Picture 10" descr="C:\Eigene Dateien\i photo plus\Uni\Geographie\Slowakeipräsentation\Ort12-02-09-10.jpg"/>
          <p:cNvPicPr>
            <a:picLocks noChangeAspect="1" noChangeArrowheads="1"/>
          </p:cNvPicPr>
          <p:nvPr/>
        </p:nvPicPr>
        <p:blipFill>
          <a:blip r:embed="rId2" cstate="print"/>
          <a:srcRect/>
          <a:stretch>
            <a:fillRect/>
          </a:stretch>
        </p:blipFill>
        <p:spPr bwMode="auto">
          <a:xfrm>
            <a:off x="609600" y="2019300"/>
            <a:ext cx="4052888" cy="3238500"/>
          </a:xfrm>
          <a:prstGeom prst="rect">
            <a:avLst/>
          </a:prstGeom>
          <a:noFill/>
          <a:ln w="9525">
            <a:noFill/>
            <a:miter lim="800000"/>
            <a:headEnd/>
            <a:tailEnd/>
          </a:ln>
        </p:spPr>
      </p:pic>
      <p:grpSp>
        <p:nvGrpSpPr>
          <p:cNvPr id="2" name="Group 25"/>
          <p:cNvGrpSpPr>
            <a:grpSpLocks/>
          </p:cNvGrpSpPr>
          <p:nvPr/>
        </p:nvGrpSpPr>
        <p:grpSpPr bwMode="auto">
          <a:xfrm>
            <a:off x="3733800" y="6400800"/>
            <a:ext cx="1681163" cy="457200"/>
            <a:chOff x="2352" y="4032"/>
            <a:chExt cx="1059" cy="288"/>
          </a:xfrm>
        </p:grpSpPr>
        <p:grpSp>
          <p:nvGrpSpPr>
            <p:cNvPr id="12305" name="Group 26"/>
            <p:cNvGrpSpPr>
              <a:grpSpLocks/>
            </p:cNvGrpSpPr>
            <p:nvPr/>
          </p:nvGrpSpPr>
          <p:grpSpPr bwMode="auto">
            <a:xfrm>
              <a:off x="2688" y="4032"/>
              <a:ext cx="379" cy="288"/>
              <a:chOff x="2880" y="4032"/>
              <a:chExt cx="379" cy="288"/>
            </a:xfrm>
          </p:grpSpPr>
          <p:sp>
            <p:nvSpPr>
              <p:cNvPr id="12312" name="Rectangle 27"/>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2313" name="Text Box 28"/>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3" action="ppaction://hlinksldjump"/>
                  </a:rPr>
                  <a:t> Karte </a:t>
                </a:r>
                <a:endParaRPr lang="de-DE" sz="1100" b="1"/>
              </a:p>
            </p:txBody>
          </p:sp>
        </p:grpSp>
        <p:grpSp>
          <p:nvGrpSpPr>
            <p:cNvPr id="12306" name="Group 29"/>
            <p:cNvGrpSpPr>
              <a:grpSpLocks/>
            </p:cNvGrpSpPr>
            <p:nvPr/>
          </p:nvGrpSpPr>
          <p:grpSpPr bwMode="auto">
            <a:xfrm>
              <a:off x="2352" y="4032"/>
              <a:ext cx="378" cy="288"/>
              <a:chOff x="624" y="336"/>
              <a:chExt cx="378" cy="288"/>
            </a:xfrm>
          </p:grpSpPr>
          <p:sp>
            <p:nvSpPr>
              <p:cNvPr id="12310" name="Rectangle 30"/>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2311" name="Text Box 31"/>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12307" name="Group 32"/>
            <p:cNvGrpSpPr>
              <a:grpSpLocks/>
            </p:cNvGrpSpPr>
            <p:nvPr/>
          </p:nvGrpSpPr>
          <p:grpSpPr bwMode="auto">
            <a:xfrm>
              <a:off x="3024" y="4032"/>
              <a:ext cx="387" cy="288"/>
              <a:chOff x="3600" y="3312"/>
              <a:chExt cx="387" cy="288"/>
            </a:xfrm>
          </p:grpSpPr>
          <p:sp>
            <p:nvSpPr>
              <p:cNvPr id="12308" name="Rectangle 33"/>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2309" name="Text Box 34"/>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Photo-</a:t>
                </a:r>
              </a:p>
              <a:p>
                <a:pPr algn="ctr"/>
                <a:r>
                  <a:rPr lang="de-DE" sz="1100" b="1">
                    <a:hlinkClick r:id="rId5" action="ppaction://hlinksldjump"/>
                  </a:rPr>
                  <a:t>galerie</a:t>
                </a:r>
                <a:endParaRPr lang="de-DE" sz="1100" b="1"/>
              </a:p>
            </p:txBody>
          </p:sp>
        </p:grpSp>
      </p:grpSp>
      <p:grpSp>
        <p:nvGrpSpPr>
          <p:cNvPr id="6" name="Group 44"/>
          <p:cNvGrpSpPr>
            <a:grpSpLocks/>
          </p:cNvGrpSpPr>
          <p:nvPr/>
        </p:nvGrpSpPr>
        <p:grpSpPr bwMode="auto">
          <a:xfrm>
            <a:off x="7696200" y="76200"/>
            <a:ext cx="1371600" cy="1524000"/>
            <a:chOff x="4848" y="48"/>
            <a:chExt cx="864" cy="960"/>
          </a:xfrm>
        </p:grpSpPr>
        <p:grpSp>
          <p:nvGrpSpPr>
            <p:cNvPr id="12296" name="Group 35"/>
            <p:cNvGrpSpPr>
              <a:grpSpLocks/>
            </p:cNvGrpSpPr>
            <p:nvPr/>
          </p:nvGrpSpPr>
          <p:grpSpPr bwMode="auto">
            <a:xfrm>
              <a:off x="4848" y="48"/>
              <a:ext cx="864" cy="960"/>
              <a:chOff x="2208" y="1584"/>
              <a:chExt cx="864" cy="960"/>
            </a:xfrm>
          </p:grpSpPr>
          <p:pic>
            <p:nvPicPr>
              <p:cNvPr id="12298" name="Picture 36" descr="C:\Eigene Dateien\i photo plus\Uni\Geographie\Slowakeipräsentation\KarteZavada-Dateien\zavada.JPG"/>
              <p:cNvPicPr>
                <a:picLocks noChangeAspect="1" noChangeArrowheads="1"/>
              </p:cNvPicPr>
              <p:nvPr/>
            </p:nvPicPr>
            <p:blipFill>
              <a:blip r:embed="rId6"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12299" name="Group 37"/>
              <p:cNvGrpSpPr>
                <a:grpSpLocks/>
              </p:cNvGrpSpPr>
              <p:nvPr/>
            </p:nvGrpSpPr>
            <p:grpSpPr bwMode="auto">
              <a:xfrm>
                <a:off x="2208" y="1802"/>
                <a:ext cx="767" cy="495"/>
                <a:chOff x="1152" y="1440"/>
                <a:chExt cx="2208" cy="1521"/>
              </a:xfrm>
            </p:grpSpPr>
            <p:pic>
              <p:nvPicPr>
                <p:cNvPr id="12300" name="Picture 38" descr="C:\Eigene Dateien\i photo plus\Uni\Geographie\Slowakeipräsentation\Bild29A.JPG">
                  <a:hlinkClick r:id="rId7" action="ppaction://hlinksldjump" tooltip="1. Station: Der Ortsmittelpunkt von Zavada"/>
                </p:cNvPr>
                <p:cNvPicPr>
                  <a:picLocks noChangeAspect="1" noChangeArrowheads="1"/>
                </p:cNvPicPr>
                <p:nvPr/>
              </p:nvPicPr>
              <p:blipFill>
                <a:blip r:embed="rId8"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12301" name="Picture 39" descr="C:\Eigene Dateien\i photo plus\Uni\Geographie\Slowakeipräsentation\Bild22A.JPG">
                  <a:hlinkClick r:id="rId9" action="ppaction://hlinksldjump" tooltip="2. Station: Das älteste Gehöft des Dorfes"/>
                </p:cNvPr>
                <p:cNvPicPr>
                  <a:picLocks noChangeAspect="1" noChangeArrowheads="1"/>
                </p:cNvPicPr>
                <p:nvPr/>
              </p:nvPicPr>
              <p:blipFill>
                <a:blip r:embed="rId10"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12302" name="Picture 40" descr="C:\Eigene Dateien\i photo plus\Uni\Geographie\Slowakeipräsentation\Ort12-02-09-10.jpg">
                  <a:hlinkClick r:id="rId11" action="ppaction://hlinksldjump" tooltip="3. Station: Der westliche Teil des Dorfes"/>
                </p:cNvPr>
                <p:cNvPicPr>
                  <a:picLocks noChangeAspect="1" noChangeArrowheads="1"/>
                </p:cNvPicPr>
                <p:nvPr/>
              </p:nvPicPr>
              <p:blipFill>
                <a:blip r:embed="rId12"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12303" name="Picture 41" descr="C:\Eigene Dateien\i photo plus\Uni\Geographie\Slowakeipräsentation\Ort21-02-09-10.jpg">
                  <a:hlinkClick r:id="rId13" action="ppaction://hlinksldjump" tooltip="6. Station: Die obere Dorfstraße von Zavada"/>
                </p:cNvPr>
                <p:cNvPicPr>
                  <a:picLocks noChangeAspect="1" noChangeArrowheads="1"/>
                </p:cNvPicPr>
                <p:nvPr/>
              </p:nvPicPr>
              <p:blipFill>
                <a:blip r:embed="rId14"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12304" name="Picture 42" descr="C:\Eigene Dateien\i photo plus\Uni\Geographie\Slowakeipräsentation\Bild12A.JPG">
                  <a:hlinkClick r:id="rId15" action="ppaction://hlinksldjump" tooltip="Das Webhandwerk - alte Tradition in Zavada"/>
                </p:cNvPr>
                <p:cNvPicPr>
                  <a:picLocks noChangeAspect="1" noChangeArrowheads="1"/>
                </p:cNvPicPr>
                <p:nvPr/>
              </p:nvPicPr>
              <p:blipFill>
                <a:blip r:embed="rId16"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12297" name="Line 43"/>
            <p:cNvSpPr>
              <a:spLocks noChangeShapeType="1"/>
            </p:cNvSpPr>
            <p:nvPr/>
          </p:nvSpPr>
          <p:spPr bwMode="auto">
            <a:xfrm flipH="1" flipV="1">
              <a:off x="4944" y="528"/>
              <a:ext cx="144" cy="192"/>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7170"/>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7178"/>
                                        </p:tgtEl>
                                        <p:attrNameLst>
                                          <p:attrName>style.visibility</p:attrName>
                                        </p:attrNameLst>
                                      </p:cBhvr>
                                      <p:to>
                                        <p:strVal val="visible"/>
                                      </p:to>
                                    </p:set>
                                    <p:animEffect transition="in" filter="dissolve">
                                      <p:cBhvr>
                                        <p:cTn id="10" dur="500"/>
                                        <p:tgtEl>
                                          <p:spTgt spid="7178"/>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7172">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7171">
                                            <p:txEl>
                                              <p:pRg st="0" end="0"/>
                                            </p:txEl>
                                          </p:spTgt>
                                        </p:tgtEl>
                                        <p:attrNameLst>
                                          <p:attrName>style.visibility</p:attrName>
                                        </p:attrNameLst>
                                      </p:cBhvr>
                                      <p:to>
                                        <p:strVal val="visible"/>
                                      </p:to>
                                    </p:set>
                                  </p:childTnLst>
                                </p:cTn>
                              </p:par>
                            </p:childTnLst>
                          </p:cTn>
                        </p:par>
                        <p:par>
                          <p:cTn id="17" fill="hold">
                            <p:stCondLst>
                              <p:cond delay="8000"/>
                            </p:stCondLst>
                            <p:childTnLst>
                              <p:par>
                                <p:cTn id="18" presetID="9" presetClass="entr" presetSubtype="0" fill="hold" nodeType="afterEffect">
                                  <p:stCondLst>
                                    <p:cond delay="200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par>
                          <p:cTn id="21" fill="hold">
                            <p:stCondLst>
                              <p:cond delay="10500"/>
                            </p:stCondLst>
                            <p:childTnLst>
                              <p:par>
                                <p:cTn id="22" presetID="9" presetClass="entr" presetSubtype="0" fill="hold" nodeType="afterEffect">
                                  <p:stCondLst>
                                    <p:cond delay="2000"/>
                                  </p:stCondLst>
                                  <p:childTnLst>
                                    <p:set>
                                      <p:cBhvr>
                                        <p:cTn id="23" dur="1" fill="hold">
                                          <p:stCondLst>
                                            <p:cond delay="0"/>
                                          </p:stCondLst>
                                        </p:cTn>
                                        <p:tgtEl>
                                          <p:spTgt spid="2"/>
                                        </p:tgtEl>
                                        <p:attrNameLst>
                                          <p:attrName>style.visibility</p:attrName>
                                        </p:attrNameLst>
                                      </p:cBhvr>
                                      <p:to>
                                        <p:strVal val="visible"/>
                                      </p:to>
                                    </p:set>
                                    <p:animEffect transition="in" filter="dissolve">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utoUpdateAnimBg="0"/>
      <p:bldP spid="7171" grpId="0" build="p" autoUpdateAnimBg="0" advAuto="2000"/>
      <p:bldP spid="7172" grpId="0" build="p" autoUpdateAnimBg="0" advAuto="200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Eigene Dateien\i photo plus\Uni\Geographie\Slowakeipräsentation\Ort16-02-09-10.jpg"/>
          <p:cNvPicPr>
            <a:picLocks noChangeAspect="1" noChangeArrowheads="1"/>
          </p:cNvPicPr>
          <p:nvPr/>
        </p:nvPicPr>
        <p:blipFill>
          <a:blip r:embed="rId2" cstate="print"/>
          <a:srcRect/>
          <a:stretch>
            <a:fillRect/>
          </a:stretch>
        </p:blipFill>
        <p:spPr bwMode="auto">
          <a:xfrm>
            <a:off x="2286000" y="1828800"/>
            <a:ext cx="4505325" cy="3600450"/>
          </a:xfrm>
          <a:prstGeom prst="rect">
            <a:avLst/>
          </a:prstGeom>
          <a:noFill/>
          <a:ln w="9525">
            <a:noFill/>
            <a:miter lim="800000"/>
            <a:headEnd/>
            <a:tailEnd/>
          </a:ln>
        </p:spPr>
      </p:pic>
      <p:grpSp>
        <p:nvGrpSpPr>
          <p:cNvPr id="13315" name="Group 20"/>
          <p:cNvGrpSpPr>
            <a:grpSpLocks/>
          </p:cNvGrpSpPr>
          <p:nvPr/>
        </p:nvGrpSpPr>
        <p:grpSpPr bwMode="auto">
          <a:xfrm>
            <a:off x="0" y="76200"/>
            <a:ext cx="9067800" cy="1524000"/>
            <a:chOff x="0" y="48"/>
            <a:chExt cx="5712" cy="960"/>
          </a:xfrm>
        </p:grpSpPr>
        <p:grpSp>
          <p:nvGrpSpPr>
            <p:cNvPr id="13328" name="Group 21"/>
            <p:cNvGrpSpPr>
              <a:grpSpLocks/>
            </p:cNvGrpSpPr>
            <p:nvPr/>
          </p:nvGrpSpPr>
          <p:grpSpPr bwMode="auto">
            <a:xfrm>
              <a:off x="4848" y="48"/>
              <a:ext cx="864" cy="960"/>
              <a:chOff x="4848" y="48"/>
              <a:chExt cx="864" cy="960"/>
            </a:xfrm>
          </p:grpSpPr>
          <p:grpSp>
            <p:nvGrpSpPr>
              <p:cNvPr id="13330" name="Group 22"/>
              <p:cNvGrpSpPr>
                <a:grpSpLocks/>
              </p:cNvGrpSpPr>
              <p:nvPr/>
            </p:nvGrpSpPr>
            <p:grpSpPr bwMode="auto">
              <a:xfrm>
                <a:off x="4848" y="48"/>
                <a:ext cx="864" cy="960"/>
                <a:chOff x="2208" y="1584"/>
                <a:chExt cx="864" cy="960"/>
              </a:xfrm>
            </p:grpSpPr>
            <p:pic>
              <p:nvPicPr>
                <p:cNvPr id="13332" name="Picture 23"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13333" name="Group 24"/>
                <p:cNvGrpSpPr>
                  <a:grpSpLocks/>
                </p:cNvGrpSpPr>
                <p:nvPr/>
              </p:nvGrpSpPr>
              <p:grpSpPr bwMode="auto">
                <a:xfrm>
                  <a:off x="2208" y="1802"/>
                  <a:ext cx="767" cy="495"/>
                  <a:chOff x="1152" y="1440"/>
                  <a:chExt cx="2208" cy="1521"/>
                </a:xfrm>
              </p:grpSpPr>
              <p:pic>
                <p:nvPicPr>
                  <p:cNvPr id="13334" name="Picture 25"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13335" name="Picture 26"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13336" name="Picture 27"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13337" name="Picture 28"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13338" name="Picture 29"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13331" name="Line 30"/>
              <p:cNvSpPr>
                <a:spLocks noChangeShapeType="1"/>
              </p:cNvSpPr>
              <p:nvPr/>
            </p:nvSpPr>
            <p:spPr bwMode="auto">
              <a:xfrm flipH="1" flipV="1">
                <a:off x="4944" y="528"/>
                <a:ext cx="144" cy="192"/>
              </a:xfrm>
              <a:prstGeom prst="line">
                <a:avLst/>
              </a:prstGeom>
              <a:noFill/>
              <a:ln w="28575">
                <a:solidFill>
                  <a:srgbClr val="FF0000"/>
                </a:solidFill>
                <a:round/>
                <a:headEnd/>
                <a:tailEnd type="triangle" w="med" len="med"/>
              </a:ln>
            </p:spPr>
            <p:txBody>
              <a:bodyPr/>
              <a:lstStyle/>
              <a:p>
                <a:endParaRPr lang="de-DE"/>
              </a:p>
            </p:txBody>
          </p:sp>
        </p:grpSp>
        <p:sp>
          <p:nvSpPr>
            <p:cNvPr id="13329" name="Rectangle 31"/>
            <p:cNvSpPr>
              <a:spLocks noChangeArrowheads="1"/>
            </p:cNvSpPr>
            <p:nvPr/>
          </p:nvSpPr>
          <p:spPr bwMode="auto">
            <a:xfrm>
              <a:off x="0" y="48"/>
              <a:ext cx="4896" cy="720"/>
            </a:xfrm>
            <a:prstGeom prst="rect">
              <a:avLst/>
            </a:prstGeom>
            <a:noFill/>
            <a:ln w="9525">
              <a:noFill/>
              <a:miter lim="800000"/>
              <a:headEnd/>
              <a:tailEnd/>
            </a:ln>
          </p:spPr>
          <p:txBody>
            <a:bodyPr anchor="ctr"/>
            <a:lstStyle/>
            <a:p>
              <a:pPr algn="ctr"/>
              <a:r>
                <a:rPr lang="de-DE" sz="2800" b="1">
                  <a:solidFill>
                    <a:schemeClr val="tx2"/>
                  </a:solidFill>
                </a:rPr>
                <a:t>3. Station: </a:t>
              </a:r>
              <a:r>
                <a:rPr lang="de-DE" sz="3600" b="1">
                  <a:solidFill>
                    <a:schemeClr val="tx2"/>
                  </a:solidFill>
                </a:rPr>
                <a:t>Der westliche Teil des </a:t>
              </a:r>
              <a:br>
                <a:rPr lang="de-DE" sz="3600" b="1">
                  <a:solidFill>
                    <a:schemeClr val="tx2"/>
                  </a:solidFill>
                </a:rPr>
              </a:br>
              <a:r>
                <a:rPr lang="de-DE" sz="3600" b="1">
                  <a:solidFill>
                    <a:schemeClr val="tx2"/>
                  </a:solidFill>
                </a:rPr>
                <a:t>Dorfes</a:t>
              </a:r>
            </a:p>
          </p:txBody>
        </p:sp>
      </p:grpSp>
      <p:sp>
        <p:nvSpPr>
          <p:cNvPr id="30752" name="Text Box 32"/>
          <p:cNvSpPr txBox="1">
            <a:spLocks noChangeArrowheads="1"/>
          </p:cNvSpPr>
          <p:nvPr/>
        </p:nvSpPr>
        <p:spPr bwMode="auto">
          <a:xfrm>
            <a:off x="2270125" y="5576888"/>
            <a:ext cx="2811463" cy="396875"/>
          </a:xfrm>
          <a:prstGeom prst="rect">
            <a:avLst/>
          </a:prstGeom>
          <a:noFill/>
          <a:ln w="9525">
            <a:noFill/>
            <a:miter lim="800000"/>
            <a:headEnd/>
            <a:tailEnd/>
          </a:ln>
        </p:spPr>
        <p:txBody>
          <a:bodyPr wrap="none">
            <a:spAutoFit/>
          </a:bodyPr>
          <a:lstStyle/>
          <a:p>
            <a:r>
              <a:rPr lang="de-DE" sz="2000"/>
              <a:t>Neu errichtetes Holzhaus </a:t>
            </a:r>
          </a:p>
        </p:txBody>
      </p:sp>
      <p:grpSp>
        <p:nvGrpSpPr>
          <p:cNvPr id="6" name="Group 44"/>
          <p:cNvGrpSpPr>
            <a:grpSpLocks/>
          </p:cNvGrpSpPr>
          <p:nvPr/>
        </p:nvGrpSpPr>
        <p:grpSpPr bwMode="auto">
          <a:xfrm>
            <a:off x="3725863" y="6400800"/>
            <a:ext cx="1690687" cy="457200"/>
            <a:chOff x="2340" y="3360"/>
            <a:chExt cx="1065" cy="288"/>
          </a:xfrm>
        </p:grpSpPr>
        <p:grpSp>
          <p:nvGrpSpPr>
            <p:cNvPr id="13319" name="Group 45"/>
            <p:cNvGrpSpPr>
              <a:grpSpLocks/>
            </p:cNvGrpSpPr>
            <p:nvPr/>
          </p:nvGrpSpPr>
          <p:grpSpPr bwMode="auto">
            <a:xfrm>
              <a:off x="2340" y="3360"/>
              <a:ext cx="378" cy="288"/>
              <a:chOff x="624" y="336"/>
              <a:chExt cx="378" cy="288"/>
            </a:xfrm>
          </p:grpSpPr>
          <p:sp>
            <p:nvSpPr>
              <p:cNvPr id="13326" name="Rectangle 46"/>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3327" name="Text Box 47"/>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4" action="ppaction://hlinksldjump"/>
                  </a:rPr>
                  <a:t>Rund-</a:t>
                </a:r>
              </a:p>
              <a:p>
                <a:pPr algn="ctr"/>
                <a:r>
                  <a:rPr lang="de-DE" sz="1100" b="1">
                    <a:hlinkClick r:id="rId14" action="ppaction://hlinksldjump"/>
                  </a:rPr>
                  <a:t> weg</a:t>
                </a:r>
                <a:endParaRPr lang="de-DE" sz="1100" b="1"/>
              </a:p>
            </p:txBody>
          </p:sp>
        </p:grpSp>
        <p:grpSp>
          <p:nvGrpSpPr>
            <p:cNvPr id="13320" name="Group 48"/>
            <p:cNvGrpSpPr>
              <a:grpSpLocks/>
            </p:cNvGrpSpPr>
            <p:nvPr/>
          </p:nvGrpSpPr>
          <p:grpSpPr bwMode="auto">
            <a:xfrm>
              <a:off x="2676" y="3360"/>
              <a:ext cx="379" cy="288"/>
              <a:chOff x="2880" y="4032"/>
              <a:chExt cx="379" cy="288"/>
            </a:xfrm>
          </p:grpSpPr>
          <p:sp>
            <p:nvSpPr>
              <p:cNvPr id="13324" name="Rectangle 49"/>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3325" name="Text Box 50"/>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5" action="ppaction://hlinksldjump"/>
                  </a:rPr>
                  <a:t> Karte </a:t>
                </a:r>
                <a:endParaRPr lang="de-DE" sz="1100" b="1"/>
              </a:p>
            </p:txBody>
          </p:sp>
        </p:grpSp>
        <p:grpSp>
          <p:nvGrpSpPr>
            <p:cNvPr id="13321" name="Group 51"/>
            <p:cNvGrpSpPr>
              <a:grpSpLocks/>
            </p:cNvGrpSpPr>
            <p:nvPr/>
          </p:nvGrpSpPr>
          <p:grpSpPr bwMode="auto">
            <a:xfrm>
              <a:off x="3007" y="3360"/>
              <a:ext cx="398" cy="288"/>
              <a:chOff x="3019" y="4032"/>
              <a:chExt cx="398" cy="288"/>
            </a:xfrm>
          </p:grpSpPr>
          <p:sp>
            <p:nvSpPr>
              <p:cNvPr id="13322" name="Rectangle 52"/>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3323" name="Text Box 53"/>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6" action="ppaction://hlinksldjump"/>
                  </a:rPr>
                  <a:t>nächstes</a:t>
                </a:r>
              </a:p>
              <a:p>
                <a:pPr algn="ctr"/>
                <a:r>
                  <a:rPr lang="de-DE" sz="1000" b="1">
                    <a:hlinkClick r:id="rId16" action="ppaction://hlinksldjump"/>
                  </a:rPr>
                  <a:t>Bild</a:t>
                </a:r>
                <a:endParaRPr lang="de-DE" sz="1000" b="1"/>
              </a:p>
            </p:txBody>
          </p:sp>
        </p:grpSp>
      </p:grpSp>
      <p:pic>
        <p:nvPicPr>
          <p:cNvPr id="30774" name="Picture 54" descr="C:\Eigene Dateien\i photo plus\Uni\Geographie\Slowakeipräsentation\Ort14-02-09-10.jpg">
            <a:hlinkClick r:id="rId16" action="ppaction://hlinksldjump"/>
          </p:cNvPr>
          <p:cNvPicPr>
            <a:picLocks noChangeAspect="1" noChangeArrowheads="1"/>
          </p:cNvPicPr>
          <p:nvPr/>
        </p:nvPicPr>
        <p:blipFill>
          <a:blip r:embed="rId17" cstate="print"/>
          <a:srcRect/>
          <a:stretch>
            <a:fillRect/>
          </a:stretch>
        </p:blipFill>
        <p:spPr bwMode="auto">
          <a:xfrm>
            <a:off x="6934200" y="4548188"/>
            <a:ext cx="1079500" cy="8620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0722"/>
                                        </p:tgtEl>
                                        <p:attrNameLst>
                                          <p:attrName>style.visibility</p:attrName>
                                        </p:attrNameLst>
                                      </p:cBhvr>
                                      <p:to>
                                        <p:strVal val="visible"/>
                                      </p:to>
                                    </p:set>
                                    <p:animEffect transition="in" filter="dissolve">
                                      <p:cBhvr>
                                        <p:cTn id="7" dur="500"/>
                                        <p:tgtEl>
                                          <p:spTgt spid="30722"/>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0752"/>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30774"/>
                                        </p:tgtEl>
                                        <p:attrNameLst>
                                          <p:attrName>style.visibility</p:attrName>
                                        </p:attrNameLst>
                                      </p:cBhvr>
                                      <p:to>
                                        <p:strVal val="visible"/>
                                      </p:to>
                                    </p:set>
                                    <p:animEffect transition="in" filter="dissolve">
                                      <p:cBhvr>
                                        <p:cTn id="14" dur="500"/>
                                        <p:tgtEl>
                                          <p:spTgt spid="30774"/>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2"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Eigene Dateien\i photo plus\Uni\Geographie\Slowakeipräsentation\Ort14-02-09-10.jpg"/>
          <p:cNvPicPr>
            <a:picLocks noChangeAspect="1" noChangeArrowheads="1"/>
          </p:cNvPicPr>
          <p:nvPr/>
        </p:nvPicPr>
        <p:blipFill>
          <a:blip r:embed="rId2" cstate="print"/>
          <a:srcRect/>
          <a:stretch>
            <a:fillRect/>
          </a:stretch>
        </p:blipFill>
        <p:spPr bwMode="auto">
          <a:xfrm>
            <a:off x="2286000" y="1809750"/>
            <a:ext cx="4505325" cy="3600450"/>
          </a:xfrm>
          <a:prstGeom prst="rect">
            <a:avLst/>
          </a:prstGeom>
          <a:noFill/>
          <a:ln w="9525">
            <a:noFill/>
            <a:miter lim="800000"/>
            <a:headEnd/>
            <a:tailEnd/>
          </a:ln>
        </p:spPr>
      </p:pic>
      <p:grpSp>
        <p:nvGrpSpPr>
          <p:cNvPr id="14339" name="Group 24"/>
          <p:cNvGrpSpPr>
            <a:grpSpLocks/>
          </p:cNvGrpSpPr>
          <p:nvPr/>
        </p:nvGrpSpPr>
        <p:grpSpPr bwMode="auto">
          <a:xfrm>
            <a:off x="0" y="76200"/>
            <a:ext cx="9067800" cy="1524000"/>
            <a:chOff x="0" y="48"/>
            <a:chExt cx="5712" cy="960"/>
          </a:xfrm>
        </p:grpSpPr>
        <p:grpSp>
          <p:nvGrpSpPr>
            <p:cNvPr id="14349" name="Group 13"/>
            <p:cNvGrpSpPr>
              <a:grpSpLocks/>
            </p:cNvGrpSpPr>
            <p:nvPr/>
          </p:nvGrpSpPr>
          <p:grpSpPr bwMode="auto">
            <a:xfrm>
              <a:off x="4848" y="48"/>
              <a:ext cx="864" cy="960"/>
              <a:chOff x="4848" y="48"/>
              <a:chExt cx="864" cy="960"/>
            </a:xfrm>
          </p:grpSpPr>
          <p:grpSp>
            <p:nvGrpSpPr>
              <p:cNvPr id="14351" name="Group 14"/>
              <p:cNvGrpSpPr>
                <a:grpSpLocks/>
              </p:cNvGrpSpPr>
              <p:nvPr/>
            </p:nvGrpSpPr>
            <p:grpSpPr bwMode="auto">
              <a:xfrm>
                <a:off x="4848" y="48"/>
                <a:ext cx="864" cy="960"/>
                <a:chOff x="2208" y="1584"/>
                <a:chExt cx="864" cy="960"/>
              </a:xfrm>
            </p:grpSpPr>
            <p:pic>
              <p:nvPicPr>
                <p:cNvPr id="14353" name="Picture 15"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14354" name="Group 16"/>
                <p:cNvGrpSpPr>
                  <a:grpSpLocks/>
                </p:cNvGrpSpPr>
                <p:nvPr/>
              </p:nvGrpSpPr>
              <p:grpSpPr bwMode="auto">
                <a:xfrm>
                  <a:off x="2208" y="1802"/>
                  <a:ext cx="767" cy="495"/>
                  <a:chOff x="1152" y="1440"/>
                  <a:chExt cx="2208" cy="1521"/>
                </a:xfrm>
              </p:grpSpPr>
              <p:pic>
                <p:nvPicPr>
                  <p:cNvPr id="14355" name="Picture 17"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14356" name="Picture 18"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14357" name="Picture 19"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14358" name="Picture 20"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14359" name="Picture 21"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14352" name="Line 22"/>
              <p:cNvSpPr>
                <a:spLocks noChangeShapeType="1"/>
              </p:cNvSpPr>
              <p:nvPr/>
            </p:nvSpPr>
            <p:spPr bwMode="auto">
              <a:xfrm flipH="1" flipV="1">
                <a:off x="4944" y="528"/>
                <a:ext cx="144" cy="192"/>
              </a:xfrm>
              <a:prstGeom prst="line">
                <a:avLst/>
              </a:prstGeom>
              <a:noFill/>
              <a:ln w="28575">
                <a:solidFill>
                  <a:srgbClr val="FF0000"/>
                </a:solidFill>
                <a:round/>
                <a:headEnd/>
                <a:tailEnd type="triangle" w="med" len="med"/>
              </a:ln>
            </p:spPr>
            <p:txBody>
              <a:bodyPr/>
              <a:lstStyle/>
              <a:p>
                <a:endParaRPr lang="de-DE"/>
              </a:p>
            </p:txBody>
          </p:sp>
        </p:grpSp>
        <p:sp>
          <p:nvSpPr>
            <p:cNvPr id="14350" name="Rectangle 23"/>
            <p:cNvSpPr>
              <a:spLocks noChangeArrowheads="1"/>
            </p:cNvSpPr>
            <p:nvPr/>
          </p:nvSpPr>
          <p:spPr bwMode="auto">
            <a:xfrm>
              <a:off x="0" y="48"/>
              <a:ext cx="4896" cy="720"/>
            </a:xfrm>
            <a:prstGeom prst="rect">
              <a:avLst/>
            </a:prstGeom>
            <a:noFill/>
            <a:ln w="9525">
              <a:noFill/>
              <a:miter lim="800000"/>
              <a:headEnd/>
              <a:tailEnd/>
            </a:ln>
          </p:spPr>
          <p:txBody>
            <a:bodyPr anchor="ctr"/>
            <a:lstStyle/>
            <a:p>
              <a:pPr algn="ctr"/>
              <a:r>
                <a:rPr lang="de-DE" sz="2800" b="1">
                  <a:solidFill>
                    <a:schemeClr val="tx2"/>
                  </a:solidFill>
                </a:rPr>
                <a:t>3. Station: </a:t>
              </a:r>
              <a:r>
                <a:rPr lang="de-DE" sz="3600" b="1">
                  <a:solidFill>
                    <a:schemeClr val="tx2"/>
                  </a:solidFill>
                </a:rPr>
                <a:t>Der westliche Teil des </a:t>
              </a:r>
              <a:br>
                <a:rPr lang="de-DE" sz="3600" b="1">
                  <a:solidFill>
                    <a:schemeClr val="tx2"/>
                  </a:solidFill>
                </a:rPr>
              </a:br>
              <a:r>
                <a:rPr lang="de-DE" sz="3600" b="1">
                  <a:solidFill>
                    <a:schemeClr val="tx2"/>
                  </a:solidFill>
                </a:rPr>
                <a:t>Dorfes</a:t>
              </a:r>
            </a:p>
          </p:txBody>
        </p:sp>
      </p:grpSp>
      <p:sp>
        <p:nvSpPr>
          <p:cNvPr id="22563" name="Text Box 35"/>
          <p:cNvSpPr txBox="1">
            <a:spLocks noChangeArrowheads="1"/>
          </p:cNvSpPr>
          <p:nvPr/>
        </p:nvSpPr>
        <p:spPr bwMode="auto">
          <a:xfrm>
            <a:off x="2270125" y="5334000"/>
            <a:ext cx="4968875" cy="701675"/>
          </a:xfrm>
          <a:prstGeom prst="rect">
            <a:avLst/>
          </a:prstGeom>
          <a:noFill/>
          <a:ln w="9525">
            <a:noFill/>
            <a:miter lim="800000"/>
            <a:headEnd/>
            <a:tailEnd/>
          </a:ln>
        </p:spPr>
        <p:txBody>
          <a:bodyPr>
            <a:spAutoFit/>
          </a:bodyPr>
          <a:lstStyle/>
          <a:p>
            <a:r>
              <a:rPr lang="de-DE" sz="2000"/>
              <a:t>Der Weg zum Hradisko führt den Besucher vorbei an neueren Einfamilienhäusern.</a:t>
            </a:r>
          </a:p>
        </p:txBody>
      </p:sp>
      <p:grpSp>
        <p:nvGrpSpPr>
          <p:cNvPr id="6" name="Group 36"/>
          <p:cNvGrpSpPr>
            <a:grpSpLocks/>
          </p:cNvGrpSpPr>
          <p:nvPr/>
        </p:nvGrpSpPr>
        <p:grpSpPr bwMode="auto">
          <a:xfrm>
            <a:off x="4003675" y="6400800"/>
            <a:ext cx="1135063" cy="457200"/>
            <a:chOff x="2352" y="4032"/>
            <a:chExt cx="715" cy="288"/>
          </a:xfrm>
        </p:grpSpPr>
        <p:grpSp>
          <p:nvGrpSpPr>
            <p:cNvPr id="14343" name="Group 37"/>
            <p:cNvGrpSpPr>
              <a:grpSpLocks/>
            </p:cNvGrpSpPr>
            <p:nvPr/>
          </p:nvGrpSpPr>
          <p:grpSpPr bwMode="auto">
            <a:xfrm>
              <a:off x="2688" y="4032"/>
              <a:ext cx="379" cy="288"/>
              <a:chOff x="2880" y="4032"/>
              <a:chExt cx="379" cy="288"/>
            </a:xfrm>
          </p:grpSpPr>
          <p:sp>
            <p:nvSpPr>
              <p:cNvPr id="14347" name="Rectangle 38"/>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4348" name="Text Box 39"/>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14344" name="Group 40"/>
            <p:cNvGrpSpPr>
              <a:grpSpLocks/>
            </p:cNvGrpSpPr>
            <p:nvPr/>
          </p:nvGrpSpPr>
          <p:grpSpPr bwMode="auto">
            <a:xfrm>
              <a:off x="2352" y="4032"/>
              <a:ext cx="378" cy="288"/>
              <a:chOff x="624" y="336"/>
              <a:chExt cx="378" cy="288"/>
            </a:xfrm>
          </p:grpSpPr>
          <p:sp>
            <p:nvSpPr>
              <p:cNvPr id="14345" name="Rectangle 41"/>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4346" name="Text Box 42"/>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5" action="ppaction://hlinksldjump"/>
                  </a:rPr>
                  <a:t>Rund-</a:t>
                </a:r>
              </a:p>
              <a:p>
                <a:pPr algn="ctr"/>
                <a:r>
                  <a:rPr lang="de-DE" sz="1100" b="1">
                    <a:hlinkClick r:id="rId15" action="ppaction://hlinksldjump"/>
                  </a:rPr>
                  <a:t> weg</a:t>
                </a:r>
                <a:endParaRPr lang="de-DE" sz="1100" b="1"/>
              </a:p>
            </p:txBody>
          </p:sp>
        </p:grpSp>
      </p:grpSp>
      <p:pic>
        <p:nvPicPr>
          <p:cNvPr id="22571" name="Picture 43" descr="C:\Eigene Dateien\i photo plus\Uni\Geographie\Slowakeipräsentation\Ort16-02-09-10.jpg">
            <a:hlinkClick r:id="rId16" action="ppaction://hlinksldjump"/>
          </p:cNvPr>
          <p:cNvPicPr>
            <a:picLocks noChangeAspect="1" noChangeArrowheads="1"/>
          </p:cNvPicPr>
          <p:nvPr/>
        </p:nvPicPr>
        <p:blipFill>
          <a:blip r:embed="rId17" cstate="print"/>
          <a:srcRect/>
          <a:stretch>
            <a:fillRect/>
          </a:stretch>
        </p:blipFill>
        <p:spPr bwMode="auto">
          <a:xfrm>
            <a:off x="6934200" y="4548188"/>
            <a:ext cx="1079500" cy="8620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2530"/>
                                        </p:tgtEl>
                                        <p:attrNameLst>
                                          <p:attrName>style.visibility</p:attrName>
                                        </p:attrNameLst>
                                      </p:cBhvr>
                                      <p:to>
                                        <p:strVal val="visible"/>
                                      </p:to>
                                    </p:set>
                                    <p:animEffect transition="in" filter="dissolve">
                                      <p:cBhvr>
                                        <p:cTn id="7" dur="500"/>
                                        <p:tgtEl>
                                          <p:spTgt spid="22530"/>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2563"/>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2571"/>
                                        </p:tgtEl>
                                        <p:attrNameLst>
                                          <p:attrName>style.visibility</p:attrName>
                                        </p:attrNameLst>
                                      </p:cBhvr>
                                      <p:to>
                                        <p:strVal val="visible"/>
                                      </p:to>
                                    </p:set>
                                    <p:animEffect transition="in" filter="dissolve">
                                      <p:cBhvr>
                                        <p:cTn id="14" dur="500"/>
                                        <p:tgtEl>
                                          <p:spTgt spid="22571"/>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6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52400" y="0"/>
            <a:ext cx="5410200" cy="1143000"/>
          </a:xfrm>
        </p:spPr>
        <p:txBody>
          <a:bodyPr/>
          <a:lstStyle/>
          <a:p>
            <a:pPr eaLnBrk="1" hangingPunct="1"/>
            <a:r>
              <a:rPr lang="de-DE" sz="2800" b="1" smtClean="0"/>
              <a:t>4. Station:</a:t>
            </a:r>
            <a:r>
              <a:rPr lang="de-DE" sz="3600" b="1" smtClean="0"/>
              <a:t> Der Hradisko</a:t>
            </a:r>
          </a:p>
        </p:txBody>
      </p:sp>
      <p:sp>
        <p:nvSpPr>
          <p:cNvPr id="12291" name="Rectangle 3"/>
          <p:cNvSpPr>
            <a:spLocks noGrp="1" noChangeArrowheads="1"/>
          </p:cNvSpPr>
          <p:nvPr>
            <p:ph type="body" sz="half" idx="1"/>
          </p:nvPr>
        </p:nvSpPr>
        <p:spPr>
          <a:xfrm>
            <a:off x="3810000" y="1752600"/>
            <a:ext cx="5105400" cy="2971800"/>
          </a:xfrm>
        </p:spPr>
        <p:txBody>
          <a:bodyPr/>
          <a:lstStyle/>
          <a:p>
            <a:pPr eaLnBrk="1" hangingPunct="1"/>
            <a:r>
              <a:rPr lang="de-DE" sz="1800" smtClean="0"/>
              <a:t>Westlich von Zavada liegt der  885 m hohe Hradisko. </a:t>
            </a:r>
          </a:p>
          <a:p>
            <a:pPr eaLnBrk="1" hangingPunct="1"/>
            <a:r>
              <a:rPr lang="de-DE" sz="1800" smtClean="0"/>
              <a:t>Rund um den Berg sind sehr schmale Stufenraine zu erkennen.</a:t>
            </a:r>
          </a:p>
          <a:p>
            <a:pPr eaLnBrk="1" hangingPunct="1"/>
            <a:r>
              <a:rPr lang="de-DE" sz="1800" smtClean="0"/>
              <a:t>Auf Terrassen, die manchmal nicht breiter als     6 m sind und deren Hanghöhe zwischen 3 und 4 m beträgt, wurde bis vor ca. 30 Jahren noch Landwirtschaft betrieben  </a:t>
            </a:r>
          </a:p>
          <a:p>
            <a:pPr eaLnBrk="1" hangingPunct="1">
              <a:buFontTx/>
              <a:buNone/>
            </a:pPr>
            <a:endParaRPr lang="de-DE" sz="1800" smtClean="0"/>
          </a:p>
        </p:txBody>
      </p:sp>
      <p:sp>
        <p:nvSpPr>
          <p:cNvPr id="12292" name="Rectangle 4"/>
          <p:cNvSpPr>
            <a:spLocks noGrp="1" noChangeArrowheads="1"/>
          </p:cNvSpPr>
          <p:nvPr>
            <p:ph type="body" sz="half" idx="2"/>
          </p:nvPr>
        </p:nvSpPr>
        <p:spPr>
          <a:xfrm>
            <a:off x="3810000" y="4038600"/>
            <a:ext cx="5105400" cy="2971800"/>
          </a:xfrm>
        </p:spPr>
        <p:txBody>
          <a:bodyPr/>
          <a:lstStyle/>
          <a:p>
            <a:pPr eaLnBrk="1" hangingPunct="1"/>
            <a:r>
              <a:rPr lang="de-DE" sz="1800" smtClean="0"/>
              <a:t>Auf der Freifläche des Hradisko, von der nur noch ein kleiner Teil landwirtschaftlich genutzt wird, lassen sich rund um ein postsozialistisches Kreuz, eine Vielzahl von Wildblumen und Kräutern finden.</a:t>
            </a:r>
          </a:p>
          <a:p>
            <a:pPr eaLnBrk="1" hangingPunct="1"/>
            <a:r>
              <a:rPr lang="de-DE" sz="1800" smtClean="0"/>
              <a:t>Außerdem eröffnet sich von den nördlichen Hangpartien ein weiter Blick in die abwechslungsreiche Landschaft.</a:t>
            </a:r>
          </a:p>
        </p:txBody>
      </p:sp>
      <p:pic>
        <p:nvPicPr>
          <p:cNvPr id="12294" name="Picture 6" descr="C:\Eigene Dateien\i photo plus\Uni\Geographie\Slowakeipräsentation\Kreuz im W-02-09-10.jpg"/>
          <p:cNvPicPr>
            <a:picLocks noChangeAspect="1" noChangeArrowheads="1"/>
          </p:cNvPicPr>
          <p:nvPr/>
        </p:nvPicPr>
        <p:blipFill>
          <a:blip r:embed="rId2" cstate="print">
            <a:lum bright="-12000" contrast="-4000"/>
          </a:blip>
          <a:srcRect l="14267" t="6523"/>
          <a:stretch>
            <a:fillRect/>
          </a:stretch>
        </p:blipFill>
        <p:spPr bwMode="auto">
          <a:xfrm>
            <a:off x="609600" y="1874838"/>
            <a:ext cx="3205163" cy="4373562"/>
          </a:xfrm>
          <a:prstGeom prst="rect">
            <a:avLst/>
          </a:prstGeom>
          <a:noFill/>
          <a:ln w="9525">
            <a:noFill/>
            <a:miter lim="800000"/>
            <a:headEnd/>
            <a:tailEnd/>
          </a:ln>
        </p:spPr>
      </p:pic>
      <p:grpSp>
        <p:nvGrpSpPr>
          <p:cNvPr id="2" name="Group 20"/>
          <p:cNvGrpSpPr>
            <a:grpSpLocks/>
          </p:cNvGrpSpPr>
          <p:nvPr/>
        </p:nvGrpSpPr>
        <p:grpSpPr bwMode="auto">
          <a:xfrm>
            <a:off x="3733800" y="6400800"/>
            <a:ext cx="1681163" cy="457200"/>
            <a:chOff x="2352" y="4032"/>
            <a:chExt cx="1059" cy="288"/>
          </a:xfrm>
        </p:grpSpPr>
        <p:grpSp>
          <p:nvGrpSpPr>
            <p:cNvPr id="15376" name="Group 21"/>
            <p:cNvGrpSpPr>
              <a:grpSpLocks/>
            </p:cNvGrpSpPr>
            <p:nvPr/>
          </p:nvGrpSpPr>
          <p:grpSpPr bwMode="auto">
            <a:xfrm>
              <a:off x="2688" y="4032"/>
              <a:ext cx="379" cy="288"/>
              <a:chOff x="2880" y="4032"/>
              <a:chExt cx="379" cy="288"/>
            </a:xfrm>
          </p:grpSpPr>
          <p:sp>
            <p:nvSpPr>
              <p:cNvPr id="15383" name="Rectangle 22"/>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5384" name="Text Box 23"/>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3" action="ppaction://hlinksldjump"/>
                  </a:rPr>
                  <a:t> Karte </a:t>
                </a:r>
                <a:endParaRPr lang="de-DE" sz="1100" b="1"/>
              </a:p>
            </p:txBody>
          </p:sp>
        </p:grpSp>
        <p:grpSp>
          <p:nvGrpSpPr>
            <p:cNvPr id="15377" name="Group 24"/>
            <p:cNvGrpSpPr>
              <a:grpSpLocks/>
            </p:cNvGrpSpPr>
            <p:nvPr/>
          </p:nvGrpSpPr>
          <p:grpSpPr bwMode="auto">
            <a:xfrm>
              <a:off x="2352" y="4032"/>
              <a:ext cx="378" cy="288"/>
              <a:chOff x="624" y="336"/>
              <a:chExt cx="378" cy="288"/>
            </a:xfrm>
          </p:grpSpPr>
          <p:sp>
            <p:nvSpPr>
              <p:cNvPr id="15381" name="Rectangle 25"/>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5382" name="Text Box 26"/>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15378" name="Group 27"/>
            <p:cNvGrpSpPr>
              <a:grpSpLocks/>
            </p:cNvGrpSpPr>
            <p:nvPr/>
          </p:nvGrpSpPr>
          <p:grpSpPr bwMode="auto">
            <a:xfrm>
              <a:off x="3024" y="4032"/>
              <a:ext cx="387" cy="288"/>
              <a:chOff x="3600" y="3312"/>
              <a:chExt cx="387" cy="288"/>
            </a:xfrm>
          </p:grpSpPr>
          <p:sp>
            <p:nvSpPr>
              <p:cNvPr id="15379" name="Rectangle 28"/>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5380" name="Text Box 29"/>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Photo-</a:t>
                </a:r>
              </a:p>
              <a:p>
                <a:pPr algn="ctr"/>
                <a:r>
                  <a:rPr lang="de-DE" sz="1100" b="1">
                    <a:hlinkClick r:id="rId5" action="ppaction://hlinksldjump"/>
                  </a:rPr>
                  <a:t>galerie</a:t>
                </a:r>
                <a:endParaRPr lang="de-DE" sz="1100" b="1"/>
              </a:p>
            </p:txBody>
          </p:sp>
        </p:grpSp>
      </p:grpSp>
      <p:grpSp>
        <p:nvGrpSpPr>
          <p:cNvPr id="6" name="Group 38"/>
          <p:cNvGrpSpPr>
            <a:grpSpLocks/>
          </p:cNvGrpSpPr>
          <p:nvPr/>
        </p:nvGrpSpPr>
        <p:grpSpPr bwMode="auto">
          <a:xfrm>
            <a:off x="7702550" y="76200"/>
            <a:ext cx="1365250" cy="1524000"/>
            <a:chOff x="4852" y="48"/>
            <a:chExt cx="860" cy="960"/>
          </a:xfrm>
        </p:grpSpPr>
        <p:grpSp>
          <p:nvGrpSpPr>
            <p:cNvPr id="15368" name="Group 30"/>
            <p:cNvGrpSpPr>
              <a:grpSpLocks/>
            </p:cNvGrpSpPr>
            <p:nvPr/>
          </p:nvGrpSpPr>
          <p:grpSpPr bwMode="auto">
            <a:xfrm>
              <a:off x="4852" y="48"/>
              <a:ext cx="860" cy="960"/>
              <a:chOff x="2145" y="1200"/>
              <a:chExt cx="1470" cy="1536"/>
            </a:xfrm>
          </p:grpSpPr>
          <p:pic>
            <p:nvPicPr>
              <p:cNvPr id="15370" name="Picture 31" descr="C:\Eigene Dateien\i photo plus\Uni\Geographie\Slowakeipräsentation\KarteZavada-Dateien\image002.jpg"/>
              <p:cNvPicPr>
                <a:picLocks noChangeAspect="1" noChangeArrowheads="1"/>
              </p:cNvPicPr>
              <p:nvPr/>
            </p:nvPicPr>
            <p:blipFill>
              <a:blip r:embed="rId6"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15371" name="Group 32"/>
              <p:cNvGrpSpPr>
                <a:grpSpLocks/>
              </p:cNvGrpSpPr>
              <p:nvPr/>
            </p:nvGrpSpPr>
            <p:grpSpPr bwMode="auto">
              <a:xfrm>
                <a:off x="2242" y="1748"/>
                <a:ext cx="1192" cy="850"/>
                <a:chOff x="2242" y="1748"/>
                <a:chExt cx="1192" cy="850"/>
              </a:xfrm>
            </p:grpSpPr>
            <p:pic>
              <p:nvPicPr>
                <p:cNvPr id="15372" name="Picture 33"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7"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15373" name="Picture 34" descr="C:\Eigene Dateien\i photo plus\Uni\Geographie\Slowakeipräsentation\im W-Blick nach W-02-09-10.jpg">
                  <a:hlinkClick r:id="rId8" action="ppaction://hlinksldjump" tooltip="Station 4: Der Hradisko"/>
                </p:cNvPr>
                <p:cNvPicPr>
                  <a:picLocks noChangeAspect="1" noChangeArrowheads="1"/>
                </p:cNvPicPr>
                <p:nvPr/>
              </p:nvPicPr>
              <p:blipFill>
                <a:blip r:embed="rId9"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15374" name="Picture 35" descr="C:\Eigene Dateien\i photo plus\Uni\Geographie\Slowakeipräsentation\Bild03A.JPG">
                  <a:hlinkClick r:id="rId10" action="ppaction://hlinksldjump" tooltip="7. Station: Landschaft rum um den Racov"/>
                </p:cNvPr>
                <p:cNvPicPr>
                  <a:picLocks noChangeAspect="1" noChangeArrowheads="1"/>
                </p:cNvPicPr>
                <p:nvPr/>
              </p:nvPicPr>
              <p:blipFill>
                <a:blip r:embed="rId11"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15375" name="Picture 36" descr="C:\Eigene Dateien\i photo plus\Uni\Geographie\Slowakeipräsentation\Bild26A.JPG">
                  <a:hlinkClick r:id="rId12" action="ppaction://hlinksldjump" tooltip="8. Station: Das Skigebiet von Zavada"/>
                </p:cNvPr>
                <p:cNvPicPr>
                  <a:picLocks noChangeAspect="1" noChangeArrowheads="1"/>
                </p:cNvPicPr>
                <p:nvPr/>
              </p:nvPicPr>
              <p:blipFill>
                <a:blip r:embed="rId13"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15369" name="Line 37"/>
            <p:cNvSpPr>
              <a:spLocks noChangeShapeType="1"/>
            </p:cNvSpPr>
            <p:nvPr/>
          </p:nvSpPr>
          <p:spPr bwMode="auto">
            <a:xfrm flipH="1" flipV="1">
              <a:off x="4992" y="576"/>
              <a:ext cx="192" cy="96"/>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2290"/>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2294"/>
                                        </p:tgtEl>
                                        <p:attrNameLst>
                                          <p:attrName>style.visibility</p:attrName>
                                        </p:attrNameLst>
                                      </p:cBhvr>
                                      <p:to>
                                        <p:strVal val="visible"/>
                                      </p:to>
                                    </p:set>
                                    <p:animEffect transition="in" filter="dissolve">
                                      <p:cBhvr>
                                        <p:cTn id="10" dur="500"/>
                                        <p:tgtEl>
                                          <p:spTgt spid="12294"/>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12291">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12291">
                                            <p:txEl>
                                              <p:pRg st="1" end="1"/>
                                            </p:txEl>
                                          </p:spTgt>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12291">
                                            <p:txEl>
                                              <p:pRg st="2" end="2"/>
                                            </p:txEl>
                                          </p:spTgt>
                                        </p:tgtEl>
                                        <p:attrNameLst>
                                          <p:attrName>style.visibility</p:attrName>
                                        </p:attrNameLst>
                                      </p:cBhvr>
                                      <p:to>
                                        <p:strVal val="visible"/>
                                      </p:to>
                                    </p:set>
                                  </p:childTnLst>
                                </p:cTn>
                              </p:par>
                            </p:childTnLst>
                          </p:cTn>
                        </p:par>
                        <p:par>
                          <p:cTn id="20" fill="hold">
                            <p:stCondLst>
                              <p:cond delay="10500"/>
                            </p:stCondLst>
                            <p:childTnLst>
                              <p:par>
                                <p:cTn id="21" presetID="1" presetClass="entr" presetSubtype="0" fill="hold" grpId="0" nodeType="afterEffect">
                                  <p:stCondLst>
                                    <p:cond delay="2000"/>
                                  </p:stCondLst>
                                  <p:childTnLst>
                                    <p:set>
                                      <p:cBhvr>
                                        <p:cTn id="22" dur="1" fill="hold">
                                          <p:stCondLst>
                                            <p:cond delay="499"/>
                                          </p:stCondLst>
                                        </p:cTn>
                                        <p:tgtEl>
                                          <p:spTgt spid="12292">
                                            <p:txEl>
                                              <p:pRg st="0" end="0"/>
                                            </p:txEl>
                                          </p:spTgt>
                                        </p:tgtEl>
                                        <p:attrNameLst>
                                          <p:attrName>style.visibility</p:attrName>
                                        </p:attrNameLst>
                                      </p:cBhvr>
                                      <p:to>
                                        <p:strVal val="visible"/>
                                      </p:to>
                                    </p:set>
                                  </p:childTnLst>
                                </p:cTn>
                              </p:par>
                            </p:childTnLst>
                          </p:cTn>
                        </p:par>
                        <p:par>
                          <p:cTn id="23" fill="hold">
                            <p:stCondLst>
                              <p:cond delay="13000"/>
                            </p:stCondLst>
                            <p:childTnLst>
                              <p:par>
                                <p:cTn id="24" presetID="1" presetClass="entr" presetSubtype="0" fill="hold" grpId="0" nodeType="afterEffect">
                                  <p:stCondLst>
                                    <p:cond delay="2000"/>
                                  </p:stCondLst>
                                  <p:childTnLst>
                                    <p:set>
                                      <p:cBhvr>
                                        <p:cTn id="25" dur="1" fill="hold">
                                          <p:stCondLst>
                                            <p:cond delay="499"/>
                                          </p:stCondLst>
                                        </p:cTn>
                                        <p:tgtEl>
                                          <p:spTgt spid="12292">
                                            <p:txEl>
                                              <p:pRg st="1" end="1"/>
                                            </p:txEl>
                                          </p:spTgt>
                                        </p:tgtEl>
                                        <p:attrNameLst>
                                          <p:attrName>style.visibility</p:attrName>
                                        </p:attrNameLst>
                                      </p:cBhvr>
                                      <p:to>
                                        <p:strVal val="visible"/>
                                      </p:to>
                                    </p:set>
                                  </p:childTnLst>
                                </p:cTn>
                              </p:par>
                            </p:childTnLst>
                          </p:cTn>
                        </p:par>
                        <p:par>
                          <p:cTn id="26" fill="hold">
                            <p:stCondLst>
                              <p:cond delay="15500"/>
                            </p:stCondLst>
                            <p:childTnLst>
                              <p:par>
                                <p:cTn id="27" presetID="9" presetClass="entr" presetSubtype="0" fill="hold" nodeType="afterEffect">
                                  <p:stCondLst>
                                    <p:cond delay="2000"/>
                                  </p:stCondLst>
                                  <p:childTnLst>
                                    <p:set>
                                      <p:cBhvr>
                                        <p:cTn id="28" dur="1" fill="hold">
                                          <p:stCondLst>
                                            <p:cond delay="0"/>
                                          </p:stCondLst>
                                        </p:cTn>
                                        <p:tgtEl>
                                          <p:spTgt spid="6"/>
                                        </p:tgtEl>
                                        <p:attrNameLst>
                                          <p:attrName>style.visibility</p:attrName>
                                        </p:attrNameLst>
                                      </p:cBhvr>
                                      <p:to>
                                        <p:strVal val="visible"/>
                                      </p:to>
                                    </p:set>
                                    <p:animEffect transition="in" filter="dissolve">
                                      <p:cBhvr>
                                        <p:cTn id="29" dur="500"/>
                                        <p:tgtEl>
                                          <p:spTgt spid="6"/>
                                        </p:tgtEl>
                                      </p:cBhvr>
                                    </p:animEffect>
                                  </p:childTnLst>
                                </p:cTn>
                              </p:par>
                            </p:childTnLst>
                          </p:cTn>
                        </p:par>
                        <p:par>
                          <p:cTn id="30" fill="hold">
                            <p:stCondLst>
                              <p:cond delay="18000"/>
                            </p:stCondLst>
                            <p:childTnLst>
                              <p:par>
                                <p:cTn id="31" presetID="9" presetClass="entr" presetSubtype="0" fill="hold" nodeType="afterEffect">
                                  <p:stCondLst>
                                    <p:cond delay="2000"/>
                                  </p:stCondLst>
                                  <p:childTnLst>
                                    <p:set>
                                      <p:cBhvr>
                                        <p:cTn id="32" dur="1" fill="hold">
                                          <p:stCondLst>
                                            <p:cond delay="0"/>
                                          </p:stCondLst>
                                        </p:cTn>
                                        <p:tgtEl>
                                          <p:spTgt spid="2"/>
                                        </p:tgtEl>
                                        <p:attrNameLst>
                                          <p:attrName>style.visibility</p:attrName>
                                        </p:attrNameLst>
                                      </p:cBhvr>
                                      <p:to>
                                        <p:strVal val="visible"/>
                                      </p:to>
                                    </p:set>
                                    <p:animEffect transition="in" filter="dissolve">
                                      <p:cBhvr>
                                        <p:cTn id="3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1" grpId="0" build="p" autoUpdateAnimBg="0" advAuto="2000"/>
      <p:bldP spid="12292" grpId="0" build="p" autoUpdateAnimBg="0" advAuto="200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Eigene Dateien\i photo plus\Uni\Geographie\Slowakeipräsentation\im W-Blick nach W-02-09-10.jpg"/>
          <p:cNvPicPr>
            <a:picLocks noChangeAspect="1" noChangeArrowheads="1"/>
          </p:cNvPicPr>
          <p:nvPr/>
        </p:nvPicPr>
        <p:blipFill>
          <a:blip r:embed="rId2" cstate="print"/>
          <a:srcRect/>
          <a:stretch>
            <a:fillRect/>
          </a:stretch>
        </p:blipFill>
        <p:spPr bwMode="auto">
          <a:xfrm>
            <a:off x="2319338" y="1828800"/>
            <a:ext cx="4505325" cy="3600450"/>
          </a:xfrm>
          <a:prstGeom prst="rect">
            <a:avLst/>
          </a:prstGeom>
          <a:noFill/>
          <a:ln w="9525">
            <a:noFill/>
            <a:miter lim="800000"/>
            <a:headEnd/>
            <a:tailEnd/>
          </a:ln>
        </p:spPr>
      </p:pic>
      <p:grpSp>
        <p:nvGrpSpPr>
          <p:cNvPr id="16387" name="Group 3"/>
          <p:cNvGrpSpPr>
            <a:grpSpLocks/>
          </p:cNvGrpSpPr>
          <p:nvPr/>
        </p:nvGrpSpPr>
        <p:grpSpPr bwMode="auto">
          <a:xfrm>
            <a:off x="7702550" y="76200"/>
            <a:ext cx="1365250" cy="1524000"/>
            <a:chOff x="4852" y="48"/>
            <a:chExt cx="860" cy="960"/>
          </a:xfrm>
        </p:grpSpPr>
        <p:grpSp>
          <p:nvGrpSpPr>
            <p:cNvPr id="16397" name="Group 4"/>
            <p:cNvGrpSpPr>
              <a:grpSpLocks/>
            </p:cNvGrpSpPr>
            <p:nvPr/>
          </p:nvGrpSpPr>
          <p:grpSpPr bwMode="auto">
            <a:xfrm>
              <a:off x="4852" y="48"/>
              <a:ext cx="860" cy="960"/>
              <a:chOff x="2145" y="1200"/>
              <a:chExt cx="1470" cy="1536"/>
            </a:xfrm>
          </p:grpSpPr>
          <p:pic>
            <p:nvPicPr>
              <p:cNvPr id="16399" name="Picture 5" descr="C:\Eigene Dateien\i photo plus\Uni\Geographie\Slowakeipräsentation\KarteZavada-Dateien\image002.jpg"/>
              <p:cNvPicPr>
                <a:picLocks noChangeAspect="1" noChangeArrowheads="1"/>
              </p:cNvPicPr>
              <p:nvPr/>
            </p:nvPicPr>
            <p:blipFill>
              <a:blip r:embed="rId3"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16400" name="Group 6"/>
              <p:cNvGrpSpPr>
                <a:grpSpLocks/>
              </p:cNvGrpSpPr>
              <p:nvPr/>
            </p:nvGrpSpPr>
            <p:grpSpPr bwMode="auto">
              <a:xfrm>
                <a:off x="2242" y="1748"/>
                <a:ext cx="1192" cy="850"/>
                <a:chOff x="2242" y="1748"/>
                <a:chExt cx="1192" cy="850"/>
              </a:xfrm>
            </p:grpSpPr>
            <p:pic>
              <p:nvPicPr>
                <p:cNvPr id="16401" name="Picture 7"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5"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16402" name="Picture 8" descr="C:\Eigene Dateien\i photo plus\Uni\Geographie\Slowakeipräsentation\im W-Blick nach W-02-09-10.jpg">
                  <a:hlinkClick r:id="rId6" action="ppaction://hlinksldjump" tooltip="Station 4: Der Hradisko"/>
                </p:cNvPr>
                <p:cNvPicPr>
                  <a:picLocks noChangeAspect="1" noChangeArrowheads="1"/>
                </p:cNvPicPr>
                <p:nvPr/>
              </p:nvPicPr>
              <p:blipFill>
                <a:blip r:embed="rId7"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16403" name="Picture 9" descr="C:\Eigene Dateien\i photo plus\Uni\Geographie\Slowakeipräsentation\Bild03A.JPG">
                  <a:hlinkClick r:id="rId8" action="ppaction://hlinksldjump" tooltip="7. Station: Landschaft rum um den Racov"/>
                </p:cNvPr>
                <p:cNvPicPr>
                  <a:picLocks noChangeAspect="1" noChangeArrowheads="1"/>
                </p:cNvPicPr>
                <p:nvPr/>
              </p:nvPicPr>
              <p:blipFill>
                <a:blip r:embed="rId9"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16404" name="Picture 10" descr="C:\Eigene Dateien\i photo plus\Uni\Geographie\Slowakeipräsentation\Bild26A.JPG">
                  <a:hlinkClick r:id="rId10" action="ppaction://hlinksldjump" tooltip="8. Station: Das Skigebiet von Zavada"/>
                </p:cNvPr>
                <p:cNvPicPr>
                  <a:picLocks noChangeAspect="1" noChangeArrowheads="1"/>
                </p:cNvPicPr>
                <p:nvPr/>
              </p:nvPicPr>
              <p:blipFill>
                <a:blip r:embed="rId11"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16398" name="Line 11"/>
            <p:cNvSpPr>
              <a:spLocks noChangeShapeType="1"/>
            </p:cNvSpPr>
            <p:nvPr/>
          </p:nvSpPr>
          <p:spPr bwMode="auto">
            <a:xfrm flipH="1" flipV="1">
              <a:off x="4992" y="576"/>
              <a:ext cx="192" cy="96"/>
            </a:xfrm>
            <a:prstGeom prst="line">
              <a:avLst/>
            </a:prstGeom>
            <a:noFill/>
            <a:ln w="28575">
              <a:solidFill>
                <a:srgbClr val="FF0000"/>
              </a:solidFill>
              <a:round/>
              <a:headEnd/>
              <a:tailEnd type="triangle" w="med" len="med"/>
            </a:ln>
          </p:spPr>
          <p:txBody>
            <a:bodyPr/>
            <a:lstStyle/>
            <a:p>
              <a:endParaRPr lang="de-DE"/>
            </a:p>
          </p:txBody>
        </p:sp>
      </p:grpSp>
      <p:sp>
        <p:nvSpPr>
          <p:cNvPr id="16388" name="Rectangle 12"/>
          <p:cNvSpPr>
            <a:spLocks noChangeArrowheads="1"/>
          </p:cNvSpPr>
          <p:nvPr/>
        </p:nvSpPr>
        <p:spPr bwMode="auto">
          <a:xfrm>
            <a:off x="152400" y="0"/>
            <a:ext cx="5410200" cy="1143000"/>
          </a:xfrm>
          <a:prstGeom prst="rect">
            <a:avLst/>
          </a:prstGeom>
          <a:noFill/>
          <a:ln w="9525">
            <a:noFill/>
            <a:miter lim="800000"/>
            <a:headEnd/>
            <a:tailEnd/>
          </a:ln>
        </p:spPr>
        <p:txBody>
          <a:bodyPr anchor="ctr"/>
          <a:lstStyle/>
          <a:p>
            <a:pPr algn="ctr"/>
            <a:r>
              <a:rPr lang="de-DE" sz="2800" b="1">
                <a:solidFill>
                  <a:schemeClr val="tx2"/>
                </a:solidFill>
              </a:rPr>
              <a:t>4. Station:</a:t>
            </a:r>
            <a:r>
              <a:rPr lang="de-DE" sz="3600" b="1">
                <a:solidFill>
                  <a:schemeClr val="tx2"/>
                </a:solidFill>
              </a:rPr>
              <a:t> Der Hradisko</a:t>
            </a:r>
          </a:p>
        </p:txBody>
      </p:sp>
      <p:grpSp>
        <p:nvGrpSpPr>
          <p:cNvPr id="5" name="Group 13"/>
          <p:cNvGrpSpPr>
            <a:grpSpLocks/>
          </p:cNvGrpSpPr>
          <p:nvPr/>
        </p:nvGrpSpPr>
        <p:grpSpPr bwMode="auto">
          <a:xfrm>
            <a:off x="4003675" y="6400800"/>
            <a:ext cx="1135063" cy="457200"/>
            <a:chOff x="2352" y="4032"/>
            <a:chExt cx="715" cy="288"/>
          </a:xfrm>
        </p:grpSpPr>
        <p:grpSp>
          <p:nvGrpSpPr>
            <p:cNvPr id="16391" name="Group 14"/>
            <p:cNvGrpSpPr>
              <a:grpSpLocks/>
            </p:cNvGrpSpPr>
            <p:nvPr/>
          </p:nvGrpSpPr>
          <p:grpSpPr bwMode="auto">
            <a:xfrm>
              <a:off x="2688" y="4032"/>
              <a:ext cx="379" cy="288"/>
              <a:chOff x="2880" y="4032"/>
              <a:chExt cx="379" cy="288"/>
            </a:xfrm>
          </p:grpSpPr>
          <p:sp>
            <p:nvSpPr>
              <p:cNvPr id="16395" name="Rectangle 15"/>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6396" name="Text Box 16"/>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2" action="ppaction://hlinksldjump"/>
                  </a:rPr>
                  <a:t> Karte </a:t>
                </a:r>
                <a:endParaRPr lang="de-DE" sz="1100" b="1"/>
              </a:p>
            </p:txBody>
          </p:sp>
        </p:grpSp>
        <p:grpSp>
          <p:nvGrpSpPr>
            <p:cNvPr id="16392" name="Group 17"/>
            <p:cNvGrpSpPr>
              <a:grpSpLocks/>
            </p:cNvGrpSpPr>
            <p:nvPr/>
          </p:nvGrpSpPr>
          <p:grpSpPr bwMode="auto">
            <a:xfrm>
              <a:off x="2352" y="4032"/>
              <a:ext cx="378" cy="288"/>
              <a:chOff x="624" y="336"/>
              <a:chExt cx="378" cy="288"/>
            </a:xfrm>
          </p:grpSpPr>
          <p:sp>
            <p:nvSpPr>
              <p:cNvPr id="16393" name="Rectangle 18"/>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6394" name="Text Box 19"/>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sp>
        <p:nvSpPr>
          <p:cNvPr id="23572" name="Text Box 20"/>
          <p:cNvSpPr txBox="1">
            <a:spLocks noChangeArrowheads="1"/>
          </p:cNvSpPr>
          <p:nvPr/>
        </p:nvSpPr>
        <p:spPr bwMode="auto">
          <a:xfrm>
            <a:off x="2270125" y="5394325"/>
            <a:ext cx="3835400" cy="396875"/>
          </a:xfrm>
          <a:prstGeom prst="rect">
            <a:avLst/>
          </a:prstGeom>
          <a:noFill/>
          <a:ln w="9525">
            <a:noFill/>
            <a:miter lim="800000"/>
            <a:headEnd/>
            <a:tailEnd/>
          </a:ln>
        </p:spPr>
        <p:txBody>
          <a:bodyPr wrap="none">
            <a:spAutoFit/>
          </a:bodyPr>
          <a:lstStyle/>
          <a:p>
            <a:r>
              <a:rPr lang="de-DE" sz="2000"/>
              <a:t>Blick von Hradisko nach Nordosten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3554"/>
                                        </p:tgtEl>
                                        <p:attrNameLst>
                                          <p:attrName>style.visibility</p:attrName>
                                        </p:attrNameLst>
                                      </p:cBhvr>
                                      <p:to>
                                        <p:strVal val="visible"/>
                                      </p:to>
                                    </p:set>
                                    <p:animEffect transition="in" filter="dissolve">
                                      <p:cBhvr>
                                        <p:cTn id="7" dur="500"/>
                                        <p:tgtEl>
                                          <p:spTgt spid="23554"/>
                                        </p:tgtEl>
                                      </p:cBhvr>
                                    </p:animEffect>
                                  </p:childTnLst>
                                </p:cTn>
                              </p:par>
                            </p:childTnLst>
                          </p:cTn>
                        </p:par>
                        <p:par>
                          <p:cTn id="8" fill="hold">
                            <p:stCondLst>
                              <p:cond delay="2500"/>
                            </p:stCondLst>
                            <p:childTnLst>
                              <p:par>
                                <p:cTn id="9" presetID="1" presetClass="entr" presetSubtype="0" fill="hold" grpId="0" nodeType="afterEffect">
                                  <p:stCondLst>
                                    <p:cond delay="0"/>
                                  </p:stCondLst>
                                  <p:childTnLst>
                                    <p:set>
                                      <p:cBhvr>
                                        <p:cTn id="10" dur="1" fill="hold">
                                          <p:stCondLst>
                                            <p:cond delay="499"/>
                                          </p:stCondLst>
                                        </p:cTn>
                                        <p:tgtEl>
                                          <p:spTgt spid="23572"/>
                                        </p:tgtEl>
                                        <p:attrNameLst>
                                          <p:attrName>style.visibility</p:attrName>
                                        </p:attrNameLst>
                                      </p:cBhvr>
                                      <p:to>
                                        <p:strVal val="visible"/>
                                      </p:to>
                                    </p:set>
                                  </p:childTnLst>
                                </p:cTn>
                              </p:par>
                            </p:childTnLst>
                          </p:cTn>
                        </p:par>
                        <p:par>
                          <p:cTn id="11" fill="hold">
                            <p:stCondLst>
                              <p:cond delay="3000"/>
                            </p:stCondLst>
                            <p:childTnLst>
                              <p:par>
                                <p:cTn id="12" presetID="9" presetClass="entr" presetSubtype="0" fill="hold" nodeType="afterEffect">
                                  <p:stCondLst>
                                    <p:cond delay="2000"/>
                                  </p:stCondLst>
                                  <p:childTnLst>
                                    <p:set>
                                      <p:cBhvr>
                                        <p:cTn id="13" dur="1" fill="hold">
                                          <p:stCondLst>
                                            <p:cond delay="0"/>
                                          </p:stCondLst>
                                        </p:cTn>
                                        <p:tgtEl>
                                          <p:spTgt spid="5"/>
                                        </p:tgtEl>
                                        <p:attrNameLst>
                                          <p:attrName>style.visibility</p:attrName>
                                        </p:attrNameLst>
                                      </p:cBhvr>
                                      <p:to>
                                        <p:strVal val="visible"/>
                                      </p:to>
                                    </p:set>
                                    <p:animEffect transition="in" filter="dissolv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72"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3320" name="Picture 8" descr="C:\Eigene Dateien\i photo plus\Uni\Geographie\Slowakeipräsentation\Bild20A.JPG"/>
          <p:cNvPicPr>
            <a:picLocks noChangeAspect="1" noChangeArrowheads="1"/>
          </p:cNvPicPr>
          <p:nvPr/>
        </p:nvPicPr>
        <p:blipFill>
          <a:blip r:embed="rId2" cstate="print"/>
          <a:srcRect/>
          <a:stretch>
            <a:fillRect/>
          </a:stretch>
        </p:blipFill>
        <p:spPr bwMode="auto">
          <a:xfrm>
            <a:off x="609600" y="2244725"/>
            <a:ext cx="4552950" cy="3241675"/>
          </a:xfrm>
          <a:prstGeom prst="rect">
            <a:avLst/>
          </a:prstGeom>
          <a:noFill/>
          <a:ln w="9525">
            <a:noFill/>
            <a:miter lim="800000"/>
            <a:headEnd/>
            <a:tailEnd/>
          </a:ln>
        </p:spPr>
      </p:pic>
      <p:sp>
        <p:nvSpPr>
          <p:cNvPr id="13314" name="Rectangle 2"/>
          <p:cNvSpPr>
            <a:spLocks noGrp="1" noChangeArrowheads="1"/>
          </p:cNvSpPr>
          <p:nvPr>
            <p:ph type="title"/>
          </p:nvPr>
        </p:nvSpPr>
        <p:spPr>
          <a:xfrm>
            <a:off x="228600" y="0"/>
            <a:ext cx="7772400" cy="1143000"/>
          </a:xfrm>
        </p:spPr>
        <p:txBody>
          <a:bodyPr/>
          <a:lstStyle/>
          <a:p>
            <a:pPr eaLnBrk="1" hangingPunct="1"/>
            <a:r>
              <a:rPr lang="de-DE" sz="2800" b="1" smtClean="0"/>
              <a:t>5. Station:</a:t>
            </a:r>
            <a:r>
              <a:rPr lang="de-DE" sz="3600" b="1" smtClean="0"/>
              <a:t> Landschaft im Nordwesten von Zavada</a:t>
            </a:r>
          </a:p>
        </p:txBody>
      </p:sp>
      <p:sp>
        <p:nvSpPr>
          <p:cNvPr id="13315" name="Rectangle 3"/>
          <p:cNvSpPr>
            <a:spLocks noGrp="1" noChangeArrowheads="1"/>
          </p:cNvSpPr>
          <p:nvPr>
            <p:ph type="body" sz="half" idx="1"/>
          </p:nvPr>
        </p:nvSpPr>
        <p:spPr>
          <a:xfrm>
            <a:off x="5181600" y="4572000"/>
            <a:ext cx="3962400" cy="1219200"/>
          </a:xfrm>
        </p:spPr>
        <p:txBody>
          <a:bodyPr/>
          <a:lstStyle/>
          <a:p>
            <a:pPr eaLnBrk="1" hangingPunct="1">
              <a:lnSpc>
                <a:spcPct val="90000"/>
              </a:lnSpc>
            </a:pPr>
            <a:r>
              <a:rPr lang="de-DE" sz="2000" smtClean="0"/>
              <a:t>Neben Hausgärten und großen Kartoffeläckern lassen sich vor allem Wiesen und Weiden erkennen.</a:t>
            </a:r>
          </a:p>
        </p:txBody>
      </p:sp>
      <p:sp>
        <p:nvSpPr>
          <p:cNvPr id="13316" name="Rectangle 4"/>
          <p:cNvSpPr>
            <a:spLocks noGrp="1" noChangeArrowheads="1"/>
          </p:cNvSpPr>
          <p:nvPr>
            <p:ph type="body" sz="half" idx="2"/>
          </p:nvPr>
        </p:nvSpPr>
        <p:spPr>
          <a:xfrm>
            <a:off x="5181600" y="1981200"/>
            <a:ext cx="3733800" cy="2743200"/>
          </a:xfrm>
        </p:spPr>
        <p:txBody>
          <a:bodyPr/>
          <a:lstStyle/>
          <a:p>
            <a:pPr eaLnBrk="1" hangingPunct="1">
              <a:lnSpc>
                <a:spcPct val="90000"/>
              </a:lnSpc>
            </a:pPr>
            <a:r>
              <a:rPr lang="de-DE" sz="2000" smtClean="0"/>
              <a:t>Die Gebiete im Nordwesten des Ortes werden heute noch verstärkt landwirtschaftlich genutzt. </a:t>
            </a:r>
          </a:p>
          <a:p>
            <a:pPr eaLnBrk="1" hangingPunct="1">
              <a:lnSpc>
                <a:spcPct val="90000"/>
              </a:lnSpc>
            </a:pPr>
            <a:r>
              <a:rPr lang="de-DE" sz="2000" smtClean="0"/>
              <a:t>Der interessierte Besucher erhält an diesem Punkt einen Einblick in die verschiedenen landwirtschaftlichen Nutzungsarten der Region</a:t>
            </a:r>
            <a:r>
              <a:rPr lang="de-DE" sz="1800" smtClean="0"/>
              <a:t>.</a:t>
            </a:r>
          </a:p>
          <a:p>
            <a:pPr eaLnBrk="1" hangingPunct="1">
              <a:lnSpc>
                <a:spcPct val="90000"/>
              </a:lnSpc>
            </a:pPr>
            <a:endParaRPr lang="de-DE" sz="1800" smtClean="0"/>
          </a:p>
          <a:p>
            <a:pPr eaLnBrk="1" hangingPunct="1">
              <a:lnSpc>
                <a:spcPct val="90000"/>
              </a:lnSpc>
            </a:pPr>
            <a:endParaRPr lang="de-DE" sz="1800" smtClean="0"/>
          </a:p>
        </p:txBody>
      </p:sp>
      <p:sp>
        <p:nvSpPr>
          <p:cNvPr id="17414" name="Rectangle 20"/>
          <p:cNvSpPr>
            <a:spLocks noChangeArrowheads="1"/>
          </p:cNvSpPr>
          <p:nvPr/>
        </p:nvSpPr>
        <p:spPr bwMode="auto">
          <a:xfrm>
            <a:off x="-381000" y="4419600"/>
            <a:ext cx="3276600" cy="1219200"/>
          </a:xfrm>
          <a:prstGeom prst="rect">
            <a:avLst/>
          </a:prstGeom>
          <a:noFill/>
          <a:ln w="9525">
            <a:noFill/>
            <a:miter lim="800000"/>
            <a:headEnd/>
            <a:tailEnd/>
          </a:ln>
        </p:spPr>
        <p:txBody>
          <a:bodyPr/>
          <a:lstStyle/>
          <a:p>
            <a:pPr marL="342900" indent="-342900">
              <a:lnSpc>
                <a:spcPct val="90000"/>
              </a:lnSpc>
              <a:spcBef>
                <a:spcPct val="20000"/>
              </a:spcBef>
              <a:buFontTx/>
              <a:buChar char="•"/>
            </a:pPr>
            <a:endParaRPr lang="de-DE" sz="1800"/>
          </a:p>
        </p:txBody>
      </p:sp>
      <p:grpSp>
        <p:nvGrpSpPr>
          <p:cNvPr id="2" name="Group 24"/>
          <p:cNvGrpSpPr>
            <a:grpSpLocks/>
          </p:cNvGrpSpPr>
          <p:nvPr/>
        </p:nvGrpSpPr>
        <p:grpSpPr bwMode="auto">
          <a:xfrm>
            <a:off x="3730625" y="6400800"/>
            <a:ext cx="1681163" cy="457200"/>
            <a:chOff x="2352" y="4032"/>
            <a:chExt cx="1059" cy="288"/>
          </a:xfrm>
        </p:grpSpPr>
        <p:grpSp>
          <p:nvGrpSpPr>
            <p:cNvPr id="17425" name="Group 25"/>
            <p:cNvGrpSpPr>
              <a:grpSpLocks/>
            </p:cNvGrpSpPr>
            <p:nvPr/>
          </p:nvGrpSpPr>
          <p:grpSpPr bwMode="auto">
            <a:xfrm>
              <a:off x="2688" y="4032"/>
              <a:ext cx="379" cy="288"/>
              <a:chOff x="2880" y="4032"/>
              <a:chExt cx="379" cy="288"/>
            </a:xfrm>
          </p:grpSpPr>
          <p:sp>
            <p:nvSpPr>
              <p:cNvPr id="17432" name="Rectangle 26"/>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7433" name="Text Box 27"/>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Karte </a:t>
                </a:r>
                <a:endParaRPr lang="de-DE" sz="1100" b="1"/>
              </a:p>
            </p:txBody>
          </p:sp>
        </p:grpSp>
        <p:grpSp>
          <p:nvGrpSpPr>
            <p:cNvPr id="17426" name="Group 28"/>
            <p:cNvGrpSpPr>
              <a:grpSpLocks/>
            </p:cNvGrpSpPr>
            <p:nvPr/>
          </p:nvGrpSpPr>
          <p:grpSpPr bwMode="auto">
            <a:xfrm>
              <a:off x="2352" y="4032"/>
              <a:ext cx="378" cy="288"/>
              <a:chOff x="624" y="336"/>
              <a:chExt cx="378" cy="288"/>
            </a:xfrm>
          </p:grpSpPr>
          <p:sp>
            <p:nvSpPr>
              <p:cNvPr id="17430" name="Rectangle 29"/>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7431" name="Text Box 30"/>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17427" name="Group 31"/>
            <p:cNvGrpSpPr>
              <a:grpSpLocks/>
            </p:cNvGrpSpPr>
            <p:nvPr/>
          </p:nvGrpSpPr>
          <p:grpSpPr bwMode="auto">
            <a:xfrm>
              <a:off x="3024" y="4032"/>
              <a:ext cx="387" cy="288"/>
              <a:chOff x="3600" y="3312"/>
              <a:chExt cx="387" cy="288"/>
            </a:xfrm>
          </p:grpSpPr>
          <p:sp>
            <p:nvSpPr>
              <p:cNvPr id="17428" name="Rectangle 32"/>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7429" name="Text Box 33"/>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Photo-</a:t>
                </a:r>
              </a:p>
              <a:p>
                <a:pPr algn="ctr"/>
                <a:r>
                  <a:rPr lang="de-DE" sz="1100" b="1">
                    <a:hlinkClick r:id="rId5" action="ppaction://hlinksldjump"/>
                  </a:rPr>
                  <a:t>galerie</a:t>
                </a:r>
                <a:endParaRPr lang="de-DE" sz="1100" b="1"/>
              </a:p>
            </p:txBody>
          </p:sp>
        </p:grpSp>
      </p:grpSp>
      <p:grpSp>
        <p:nvGrpSpPr>
          <p:cNvPr id="6" name="Group 43"/>
          <p:cNvGrpSpPr>
            <a:grpSpLocks/>
          </p:cNvGrpSpPr>
          <p:nvPr/>
        </p:nvGrpSpPr>
        <p:grpSpPr bwMode="auto">
          <a:xfrm>
            <a:off x="7702550" y="76200"/>
            <a:ext cx="1365250" cy="1524000"/>
            <a:chOff x="4852" y="48"/>
            <a:chExt cx="860" cy="960"/>
          </a:xfrm>
        </p:grpSpPr>
        <p:grpSp>
          <p:nvGrpSpPr>
            <p:cNvPr id="17417" name="Group 35"/>
            <p:cNvGrpSpPr>
              <a:grpSpLocks/>
            </p:cNvGrpSpPr>
            <p:nvPr/>
          </p:nvGrpSpPr>
          <p:grpSpPr bwMode="auto">
            <a:xfrm>
              <a:off x="4852" y="48"/>
              <a:ext cx="860" cy="960"/>
              <a:chOff x="2145" y="1200"/>
              <a:chExt cx="1470" cy="1536"/>
            </a:xfrm>
          </p:grpSpPr>
          <p:pic>
            <p:nvPicPr>
              <p:cNvPr id="17419" name="Picture 36" descr="C:\Eigene Dateien\i photo plus\Uni\Geographie\Slowakeipräsentation\KarteZavada-Dateien\image002.jpg"/>
              <p:cNvPicPr>
                <a:picLocks noChangeAspect="1" noChangeArrowheads="1"/>
              </p:cNvPicPr>
              <p:nvPr/>
            </p:nvPicPr>
            <p:blipFill>
              <a:blip r:embed="rId6"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17420" name="Group 37"/>
              <p:cNvGrpSpPr>
                <a:grpSpLocks/>
              </p:cNvGrpSpPr>
              <p:nvPr/>
            </p:nvGrpSpPr>
            <p:grpSpPr bwMode="auto">
              <a:xfrm>
                <a:off x="2242" y="1748"/>
                <a:ext cx="1192" cy="850"/>
                <a:chOff x="2242" y="1748"/>
                <a:chExt cx="1192" cy="850"/>
              </a:xfrm>
            </p:grpSpPr>
            <p:pic>
              <p:nvPicPr>
                <p:cNvPr id="17421" name="Picture 38" descr="C:\Eigene Dateien\i photo plus\Uni\Geographie\Slowakeipräsentation\im NW-Blick nach W-02-09-10.jpg">
                  <a:hlinkClick r:id="rId7" action="ppaction://hlinksldjump" tooltip="5. Station: Landschaft im Nordwesten von Zavada"/>
                </p:cNvPr>
                <p:cNvPicPr>
                  <a:picLocks noChangeAspect="1" noChangeArrowheads="1"/>
                </p:cNvPicPr>
                <p:nvPr/>
              </p:nvPicPr>
              <p:blipFill>
                <a:blip r:embed="rId8"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17422" name="Picture 39" descr="C:\Eigene Dateien\i photo plus\Uni\Geographie\Slowakeipräsentation\im W-Blick nach W-02-09-10.jpg">
                  <a:hlinkClick r:id="rId9" action="ppaction://hlinksldjump" tooltip="Station 4: Der Hradisko"/>
                </p:cNvPr>
                <p:cNvPicPr>
                  <a:picLocks noChangeAspect="1" noChangeArrowheads="1"/>
                </p:cNvPicPr>
                <p:nvPr/>
              </p:nvPicPr>
              <p:blipFill>
                <a:blip r:embed="rId10"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17423" name="Picture 40" descr="C:\Eigene Dateien\i photo plus\Uni\Geographie\Slowakeipräsentation\Bild03A.JPG">
                  <a:hlinkClick r:id="rId11" action="ppaction://hlinksldjump" tooltip="7. Station: Landschaft rum um den Racov"/>
                </p:cNvPr>
                <p:cNvPicPr>
                  <a:picLocks noChangeAspect="1" noChangeArrowheads="1"/>
                </p:cNvPicPr>
                <p:nvPr/>
              </p:nvPicPr>
              <p:blipFill>
                <a:blip r:embed="rId12"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17424" name="Picture 41" descr="C:\Eigene Dateien\i photo plus\Uni\Geographie\Slowakeipräsentation\Bild26A.JPG">
                  <a:hlinkClick r:id="rId13" action="ppaction://hlinksldjump" tooltip="8. Station: Das Skigebiet von Zavada"/>
                </p:cNvPr>
                <p:cNvPicPr>
                  <a:picLocks noChangeAspect="1" noChangeArrowheads="1"/>
                </p:cNvPicPr>
                <p:nvPr/>
              </p:nvPicPr>
              <p:blipFill>
                <a:blip r:embed="rId14"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17418" name="Line 42"/>
            <p:cNvSpPr>
              <a:spLocks noChangeShapeType="1"/>
            </p:cNvSpPr>
            <p:nvPr/>
          </p:nvSpPr>
          <p:spPr bwMode="auto">
            <a:xfrm flipH="1" flipV="1">
              <a:off x="5136" y="480"/>
              <a:ext cx="0" cy="192"/>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3314"/>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3320"/>
                                        </p:tgtEl>
                                        <p:attrNameLst>
                                          <p:attrName>style.visibility</p:attrName>
                                        </p:attrNameLst>
                                      </p:cBhvr>
                                      <p:to>
                                        <p:strVal val="visible"/>
                                      </p:to>
                                    </p:set>
                                    <p:animEffect transition="in" filter="dissolve">
                                      <p:cBhvr>
                                        <p:cTn id="10" dur="500"/>
                                        <p:tgtEl>
                                          <p:spTgt spid="13320"/>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13316">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13316">
                                            <p:txEl>
                                              <p:pRg st="1" end="1"/>
                                            </p:txEl>
                                          </p:spTgt>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13315">
                                            <p:txEl>
                                              <p:pRg st="0" end="0"/>
                                            </p:txEl>
                                          </p:spTgt>
                                        </p:tgtEl>
                                        <p:attrNameLst>
                                          <p:attrName>style.visibility</p:attrName>
                                        </p:attrNameLst>
                                      </p:cBhvr>
                                      <p:to>
                                        <p:strVal val="visible"/>
                                      </p:to>
                                    </p:set>
                                  </p:childTnLst>
                                </p:cTn>
                              </p:par>
                            </p:childTnLst>
                          </p:cTn>
                        </p:par>
                        <p:par>
                          <p:cTn id="20" fill="hold">
                            <p:stCondLst>
                              <p:cond delay="10500"/>
                            </p:stCondLst>
                            <p:childTnLst>
                              <p:par>
                                <p:cTn id="21" presetID="9" presetClass="entr" presetSubtype="0" fill="hold" nodeType="afterEffect">
                                  <p:stCondLst>
                                    <p:cond delay="200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par>
                          <p:cTn id="24" fill="hold">
                            <p:stCondLst>
                              <p:cond delay="13000"/>
                            </p:stCondLst>
                            <p:childTnLst>
                              <p:par>
                                <p:cTn id="25" presetID="9"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Effect transition="in" filter="dissolv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build="p" autoUpdateAnimBg="0" advAuto="2000"/>
      <p:bldP spid="13316" grpId="0" build="p" autoUpdateAnimBg="0" advAuto="200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Eigene Dateien\i photo plus\Uni\Geographie\Slowakeipräsentation\im NW-Blick nach W-02-09-10.jpg"/>
          <p:cNvPicPr>
            <a:picLocks noChangeAspect="1" noChangeArrowheads="1"/>
          </p:cNvPicPr>
          <p:nvPr/>
        </p:nvPicPr>
        <p:blipFill>
          <a:blip r:embed="rId2" cstate="print">
            <a:lum bright="10000"/>
          </a:blip>
          <a:srcRect t="10899"/>
          <a:stretch>
            <a:fillRect/>
          </a:stretch>
        </p:blipFill>
        <p:spPr bwMode="auto">
          <a:xfrm>
            <a:off x="2030413" y="1828800"/>
            <a:ext cx="5056187" cy="3600450"/>
          </a:xfrm>
          <a:prstGeom prst="rect">
            <a:avLst/>
          </a:prstGeom>
          <a:noFill/>
          <a:ln w="9525">
            <a:noFill/>
            <a:miter lim="800000"/>
            <a:headEnd/>
            <a:tailEnd/>
          </a:ln>
        </p:spPr>
      </p:pic>
      <p:grpSp>
        <p:nvGrpSpPr>
          <p:cNvPr id="18435" name="Group 3"/>
          <p:cNvGrpSpPr>
            <a:grpSpLocks/>
          </p:cNvGrpSpPr>
          <p:nvPr/>
        </p:nvGrpSpPr>
        <p:grpSpPr bwMode="auto">
          <a:xfrm>
            <a:off x="7702550" y="76200"/>
            <a:ext cx="1365250" cy="1524000"/>
            <a:chOff x="4852" y="48"/>
            <a:chExt cx="860" cy="960"/>
          </a:xfrm>
        </p:grpSpPr>
        <p:grpSp>
          <p:nvGrpSpPr>
            <p:cNvPr id="18449" name="Group 4"/>
            <p:cNvGrpSpPr>
              <a:grpSpLocks/>
            </p:cNvGrpSpPr>
            <p:nvPr/>
          </p:nvGrpSpPr>
          <p:grpSpPr bwMode="auto">
            <a:xfrm>
              <a:off x="4852" y="48"/>
              <a:ext cx="860" cy="960"/>
              <a:chOff x="2145" y="1200"/>
              <a:chExt cx="1470" cy="1536"/>
            </a:xfrm>
          </p:grpSpPr>
          <p:pic>
            <p:nvPicPr>
              <p:cNvPr id="18451" name="Picture 5" descr="C:\Eigene Dateien\i photo plus\Uni\Geographie\Slowakeipräsentation\KarteZavada-Dateien\image002.jpg"/>
              <p:cNvPicPr>
                <a:picLocks noChangeAspect="1" noChangeArrowheads="1"/>
              </p:cNvPicPr>
              <p:nvPr/>
            </p:nvPicPr>
            <p:blipFill>
              <a:blip r:embed="rId3"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18452" name="Group 6"/>
              <p:cNvGrpSpPr>
                <a:grpSpLocks/>
              </p:cNvGrpSpPr>
              <p:nvPr/>
            </p:nvGrpSpPr>
            <p:grpSpPr bwMode="auto">
              <a:xfrm>
                <a:off x="2242" y="1748"/>
                <a:ext cx="1192" cy="850"/>
                <a:chOff x="2242" y="1748"/>
                <a:chExt cx="1192" cy="850"/>
              </a:xfrm>
            </p:grpSpPr>
            <p:pic>
              <p:nvPicPr>
                <p:cNvPr id="18453" name="Picture 7"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5"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18454" name="Picture 8" descr="C:\Eigene Dateien\i photo plus\Uni\Geographie\Slowakeipräsentation\im W-Blick nach W-02-09-10.jpg">
                  <a:hlinkClick r:id="rId6" action="ppaction://hlinksldjump" tooltip="Station 4: Der Hradisko"/>
                </p:cNvPr>
                <p:cNvPicPr>
                  <a:picLocks noChangeAspect="1" noChangeArrowheads="1"/>
                </p:cNvPicPr>
                <p:nvPr/>
              </p:nvPicPr>
              <p:blipFill>
                <a:blip r:embed="rId7"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18455" name="Picture 9" descr="C:\Eigene Dateien\i photo plus\Uni\Geographie\Slowakeipräsentation\Bild03A.JPG">
                  <a:hlinkClick r:id="rId8" action="ppaction://hlinksldjump" tooltip="7. Station: Landschaft rum um den Racov"/>
                </p:cNvPr>
                <p:cNvPicPr>
                  <a:picLocks noChangeAspect="1" noChangeArrowheads="1"/>
                </p:cNvPicPr>
                <p:nvPr/>
              </p:nvPicPr>
              <p:blipFill>
                <a:blip r:embed="rId9"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18456" name="Picture 10" descr="C:\Eigene Dateien\i photo plus\Uni\Geographie\Slowakeipräsentation\Bild26A.JPG">
                  <a:hlinkClick r:id="rId10" action="ppaction://hlinksldjump" tooltip="8. Station: Das Skigebiet von Zavada"/>
                </p:cNvPr>
                <p:cNvPicPr>
                  <a:picLocks noChangeAspect="1" noChangeArrowheads="1"/>
                </p:cNvPicPr>
                <p:nvPr/>
              </p:nvPicPr>
              <p:blipFill>
                <a:blip r:embed="rId11"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18450" name="Line 11"/>
            <p:cNvSpPr>
              <a:spLocks noChangeShapeType="1"/>
            </p:cNvSpPr>
            <p:nvPr/>
          </p:nvSpPr>
          <p:spPr bwMode="auto">
            <a:xfrm flipH="1" flipV="1">
              <a:off x="5136" y="480"/>
              <a:ext cx="0" cy="192"/>
            </a:xfrm>
            <a:prstGeom prst="line">
              <a:avLst/>
            </a:prstGeom>
            <a:noFill/>
            <a:ln w="28575">
              <a:solidFill>
                <a:srgbClr val="FF0000"/>
              </a:solidFill>
              <a:round/>
              <a:headEnd/>
              <a:tailEnd type="triangle" w="med" len="med"/>
            </a:ln>
          </p:spPr>
          <p:txBody>
            <a:bodyPr/>
            <a:lstStyle/>
            <a:p>
              <a:endParaRPr lang="de-DE"/>
            </a:p>
          </p:txBody>
        </p:sp>
      </p:grpSp>
      <p:sp>
        <p:nvSpPr>
          <p:cNvPr id="18436" name="Rectangle 12"/>
          <p:cNvSpPr>
            <a:spLocks noChangeArrowheads="1"/>
          </p:cNvSpPr>
          <p:nvPr/>
        </p:nvSpPr>
        <p:spPr bwMode="auto">
          <a:xfrm>
            <a:off x="228600" y="0"/>
            <a:ext cx="7772400" cy="1143000"/>
          </a:xfrm>
          <a:prstGeom prst="rect">
            <a:avLst/>
          </a:prstGeom>
          <a:noFill/>
          <a:ln w="9525">
            <a:noFill/>
            <a:miter lim="800000"/>
            <a:headEnd/>
            <a:tailEnd/>
          </a:ln>
        </p:spPr>
        <p:txBody>
          <a:bodyPr anchor="ctr"/>
          <a:lstStyle/>
          <a:p>
            <a:pPr algn="ctr"/>
            <a:r>
              <a:rPr lang="de-DE" sz="2800" b="1">
                <a:solidFill>
                  <a:schemeClr val="tx2"/>
                </a:solidFill>
              </a:rPr>
              <a:t>5. Station:</a:t>
            </a:r>
            <a:r>
              <a:rPr lang="de-DE" sz="3600" b="1">
                <a:solidFill>
                  <a:schemeClr val="tx2"/>
                </a:solidFill>
              </a:rPr>
              <a:t> Landschaft im Nordwesten von Zavada</a:t>
            </a:r>
          </a:p>
        </p:txBody>
      </p:sp>
      <p:sp>
        <p:nvSpPr>
          <p:cNvPr id="24599" name="Text Box 23"/>
          <p:cNvSpPr txBox="1">
            <a:spLocks noChangeArrowheads="1"/>
          </p:cNvSpPr>
          <p:nvPr/>
        </p:nvSpPr>
        <p:spPr bwMode="auto">
          <a:xfrm>
            <a:off x="1965325" y="5500688"/>
            <a:ext cx="4083050" cy="396875"/>
          </a:xfrm>
          <a:prstGeom prst="rect">
            <a:avLst/>
          </a:prstGeom>
          <a:noFill/>
          <a:ln w="9525">
            <a:noFill/>
            <a:miter lim="800000"/>
            <a:headEnd/>
            <a:tailEnd/>
          </a:ln>
        </p:spPr>
        <p:txBody>
          <a:bodyPr wrap="none">
            <a:spAutoFit/>
          </a:bodyPr>
          <a:lstStyle/>
          <a:p>
            <a:r>
              <a:rPr lang="de-DE" sz="2000"/>
              <a:t>Grünland im Nordwesten von Zavada.</a:t>
            </a:r>
          </a:p>
        </p:txBody>
      </p:sp>
      <p:grpSp>
        <p:nvGrpSpPr>
          <p:cNvPr id="5" name="Group 24"/>
          <p:cNvGrpSpPr>
            <a:grpSpLocks/>
          </p:cNvGrpSpPr>
          <p:nvPr/>
        </p:nvGrpSpPr>
        <p:grpSpPr bwMode="auto">
          <a:xfrm>
            <a:off x="3725863" y="6400800"/>
            <a:ext cx="1690687" cy="457200"/>
            <a:chOff x="2340" y="3360"/>
            <a:chExt cx="1065" cy="288"/>
          </a:xfrm>
        </p:grpSpPr>
        <p:grpSp>
          <p:nvGrpSpPr>
            <p:cNvPr id="18440" name="Group 25"/>
            <p:cNvGrpSpPr>
              <a:grpSpLocks/>
            </p:cNvGrpSpPr>
            <p:nvPr/>
          </p:nvGrpSpPr>
          <p:grpSpPr bwMode="auto">
            <a:xfrm>
              <a:off x="2340" y="3360"/>
              <a:ext cx="378" cy="288"/>
              <a:chOff x="624" y="336"/>
              <a:chExt cx="378" cy="288"/>
            </a:xfrm>
          </p:grpSpPr>
          <p:sp>
            <p:nvSpPr>
              <p:cNvPr id="18447" name="Rectangle 26"/>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8448" name="Text Box 27"/>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2" action="ppaction://hlinksldjump"/>
                  </a:rPr>
                  <a:t>Rund-</a:t>
                </a:r>
              </a:p>
              <a:p>
                <a:pPr algn="ctr"/>
                <a:r>
                  <a:rPr lang="de-DE" sz="1100" b="1">
                    <a:hlinkClick r:id="rId12" action="ppaction://hlinksldjump"/>
                  </a:rPr>
                  <a:t> weg</a:t>
                </a:r>
                <a:endParaRPr lang="de-DE" sz="1100" b="1"/>
              </a:p>
            </p:txBody>
          </p:sp>
        </p:grpSp>
        <p:grpSp>
          <p:nvGrpSpPr>
            <p:cNvPr id="18441" name="Group 28"/>
            <p:cNvGrpSpPr>
              <a:grpSpLocks/>
            </p:cNvGrpSpPr>
            <p:nvPr/>
          </p:nvGrpSpPr>
          <p:grpSpPr bwMode="auto">
            <a:xfrm>
              <a:off x="2676" y="3360"/>
              <a:ext cx="379" cy="288"/>
              <a:chOff x="2880" y="4032"/>
              <a:chExt cx="379" cy="288"/>
            </a:xfrm>
          </p:grpSpPr>
          <p:sp>
            <p:nvSpPr>
              <p:cNvPr id="18445" name="Rectangle 29"/>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8446" name="Text Box 30"/>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13" action="ppaction://hlinksldjump"/>
                  </a:rPr>
                  <a:t>Karte</a:t>
                </a:r>
                <a:r>
                  <a:rPr lang="de-DE" sz="1100" b="1"/>
                  <a:t> </a:t>
                </a:r>
              </a:p>
            </p:txBody>
          </p:sp>
        </p:grpSp>
        <p:grpSp>
          <p:nvGrpSpPr>
            <p:cNvPr id="18442" name="Group 31"/>
            <p:cNvGrpSpPr>
              <a:grpSpLocks/>
            </p:cNvGrpSpPr>
            <p:nvPr/>
          </p:nvGrpSpPr>
          <p:grpSpPr bwMode="auto">
            <a:xfrm>
              <a:off x="3007" y="3360"/>
              <a:ext cx="398" cy="288"/>
              <a:chOff x="3019" y="4032"/>
              <a:chExt cx="398" cy="288"/>
            </a:xfrm>
          </p:grpSpPr>
          <p:sp>
            <p:nvSpPr>
              <p:cNvPr id="18443" name="Rectangle 32"/>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8444" name="Text Box 33"/>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4" action="ppaction://hlinksldjump"/>
                  </a:rPr>
                  <a:t>nächstes</a:t>
                </a:r>
              </a:p>
              <a:p>
                <a:pPr algn="ctr"/>
                <a:r>
                  <a:rPr lang="de-DE" sz="1000" b="1">
                    <a:hlinkClick r:id="rId14" action="ppaction://hlinksldjump"/>
                  </a:rPr>
                  <a:t>Bild</a:t>
                </a:r>
                <a:endParaRPr lang="de-DE" sz="1000" b="1"/>
              </a:p>
            </p:txBody>
          </p:sp>
        </p:grpSp>
      </p:grpSp>
      <p:pic>
        <p:nvPicPr>
          <p:cNvPr id="24610" name="Picture 34" descr="C:\Eigene Dateien\i photo plus\Uni\Geographie\Slowakeipräsentation\Bild19A.JPG">
            <a:hlinkClick r:id="rId14" action="ppaction://hlinksldjump"/>
          </p:cNvPr>
          <p:cNvPicPr>
            <a:picLocks noChangeAspect="1" noChangeArrowheads="1"/>
          </p:cNvPicPr>
          <p:nvPr/>
        </p:nvPicPr>
        <p:blipFill>
          <a:blip r:embed="rId15" cstate="print"/>
          <a:srcRect/>
          <a:stretch>
            <a:fillRect/>
          </a:stretch>
        </p:blipFill>
        <p:spPr bwMode="auto">
          <a:xfrm>
            <a:off x="7239000" y="4689475"/>
            <a:ext cx="1011238" cy="7207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4578"/>
                                        </p:tgtEl>
                                        <p:attrNameLst>
                                          <p:attrName>style.visibility</p:attrName>
                                        </p:attrNameLst>
                                      </p:cBhvr>
                                      <p:to>
                                        <p:strVal val="visible"/>
                                      </p:to>
                                    </p:set>
                                    <p:animEffect transition="in" filter="dissolve">
                                      <p:cBhvr>
                                        <p:cTn id="7" dur="500"/>
                                        <p:tgtEl>
                                          <p:spTgt spid="24578"/>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4599"/>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4610"/>
                                        </p:tgtEl>
                                        <p:attrNameLst>
                                          <p:attrName>style.visibility</p:attrName>
                                        </p:attrNameLst>
                                      </p:cBhvr>
                                      <p:to>
                                        <p:strVal val="visible"/>
                                      </p:to>
                                    </p:set>
                                    <p:animEffect transition="in" filter="dissolve">
                                      <p:cBhvr>
                                        <p:cTn id="14" dur="500"/>
                                        <p:tgtEl>
                                          <p:spTgt spid="24610"/>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dissolv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9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Eigene Dateien\i photo plus\Uni\Geographie\Slowakeipräsentation\Bild19A.JPG"/>
          <p:cNvPicPr>
            <a:picLocks noChangeAspect="1" noChangeArrowheads="1"/>
          </p:cNvPicPr>
          <p:nvPr/>
        </p:nvPicPr>
        <p:blipFill>
          <a:blip r:embed="rId2" cstate="print"/>
          <a:srcRect/>
          <a:stretch>
            <a:fillRect/>
          </a:stretch>
        </p:blipFill>
        <p:spPr bwMode="auto">
          <a:xfrm>
            <a:off x="2030413" y="1828800"/>
            <a:ext cx="5056187" cy="3600450"/>
          </a:xfrm>
          <a:prstGeom prst="rect">
            <a:avLst/>
          </a:prstGeom>
          <a:noFill/>
          <a:ln w="9525">
            <a:noFill/>
            <a:miter lim="800000"/>
            <a:headEnd/>
            <a:tailEnd/>
          </a:ln>
        </p:spPr>
      </p:pic>
      <p:grpSp>
        <p:nvGrpSpPr>
          <p:cNvPr id="19459" name="Group 3"/>
          <p:cNvGrpSpPr>
            <a:grpSpLocks/>
          </p:cNvGrpSpPr>
          <p:nvPr/>
        </p:nvGrpSpPr>
        <p:grpSpPr bwMode="auto">
          <a:xfrm>
            <a:off x="7702550" y="76200"/>
            <a:ext cx="1365250" cy="1524000"/>
            <a:chOff x="4852" y="48"/>
            <a:chExt cx="860" cy="960"/>
          </a:xfrm>
        </p:grpSpPr>
        <p:grpSp>
          <p:nvGrpSpPr>
            <p:cNvPr id="19470" name="Group 4"/>
            <p:cNvGrpSpPr>
              <a:grpSpLocks/>
            </p:cNvGrpSpPr>
            <p:nvPr/>
          </p:nvGrpSpPr>
          <p:grpSpPr bwMode="auto">
            <a:xfrm>
              <a:off x="4852" y="48"/>
              <a:ext cx="860" cy="960"/>
              <a:chOff x="2145" y="1200"/>
              <a:chExt cx="1470" cy="1536"/>
            </a:xfrm>
          </p:grpSpPr>
          <p:pic>
            <p:nvPicPr>
              <p:cNvPr id="19472" name="Picture 5" descr="C:\Eigene Dateien\i photo plus\Uni\Geographie\Slowakeipräsentation\KarteZavada-Dateien\image002.jpg"/>
              <p:cNvPicPr>
                <a:picLocks noChangeAspect="1" noChangeArrowheads="1"/>
              </p:cNvPicPr>
              <p:nvPr/>
            </p:nvPicPr>
            <p:blipFill>
              <a:blip r:embed="rId3"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19473" name="Group 6"/>
              <p:cNvGrpSpPr>
                <a:grpSpLocks/>
              </p:cNvGrpSpPr>
              <p:nvPr/>
            </p:nvGrpSpPr>
            <p:grpSpPr bwMode="auto">
              <a:xfrm>
                <a:off x="2242" y="1748"/>
                <a:ext cx="1192" cy="850"/>
                <a:chOff x="2242" y="1748"/>
                <a:chExt cx="1192" cy="850"/>
              </a:xfrm>
            </p:grpSpPr>
            <p:pic>
              <p:nvPicPr>
                <p:cNvPr id="19474" name="Picture 7"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5"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19475" name="Picture 8" descr="C:\Eigene Dateien\i photo plus\Uni\Geographie\Slowakeipräsentation\im W-Blick nach W-02-09-10.jpg">
                  <a:hlinkClick r:id="rId6" action="ppaction://hlinksldjump" tooltip="Station 4: Der Hradisko"/>
                </p:cNvPr>
                <p:cNvPicPr>
                  <a:picLocks noChangeAspect="1" noChangeArrowheads="1"/>
                </p:cNvPicPr>
                <p:nvPr/>
              </p:nvPicPr>
              <p:blipFill>
                <a:blip r:embed="rId7"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19476" name="Picture 9" descr="C:\Eigene Dateien\i photo plus\Uni\Geographie\Slowakeipräsentation\Bild03A.JPG">
                  <a:hlinkClick r:id="rId8" action="ppaction://hlinksldjump" tooltip="7. Station: Landschaft rum um den Racov"/>
                </p:cNvPr>
                <p:cNvPicPr>
                  <a:picLocks noChangeAspect="1" noChangeArrowheads="1"/>
                </p:cNvPicPr>
                <p:nvPr/>
              </p:nvPicPr>
              <p:blipFill>
                <a:blip r:embed="rId9"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19477" name="Picture 10" descr="C:\Eigene Dateien\i photo plus\Uni\Geographie\Slowakeipräsentation\Bild26A.JPG">
                  <a:hlinkClick r:id="rId10" action="ppaction://hlinksldjump" tooltip="8. Station: Das Skigebiet von Zavada"/>
                </p:cNvPr>
                <p:cNvPicPr>
                  <a:picLocks noChangeAspect="1" noChangeArrowheads="1"/>
                </p:cNvPicPr>
                <p:nvPr/>
              </p:nvPicPr>
              <p:blipFill>
                <a:blip r:embed="rId11"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19471" name="Line 11"/>
            <p:cNvSpPr>
              <a:spLocks noChangeShapeType="1"/>
            </p:cNvSpPr>
            <p:nvPr/>
          </p:nvSpPr>
          <p:spPr bwMode="auto">
            <a:xfrm flipH="1" flipV="1">
              <a:off x="5136" y="480"/>
              <a:ext cx="0" cy="192"/>
            </a:xfrm>
            <a:prstGeom prst="line">
              <a:avLst/>
            </a:prstGeom>
            <a:noFill/>
            <a:ln w="28575">
              <a:solidFill>
                <a:srgbClr val="FF0000"/>
              </a:solidFill>
              <a:round/>
              <a:headEnd/>
              <a:tailEnd type="triangle" w="med" len="med"/>
            </a:ln>
          </p:spPr>
          <p:txBody>
            <a:bodyPr/>
            <a:lstStyle/>
            <a:p>
              <a:endParaRPr lang="de-DE"/>
            </a:p>
          </p:txBody>
        </p:sp>
      </p:grpSp>
      <p:sp>
        <p:nvSpPr>
          <p:cNvPr id="19460" name="Rectangle 12"/>
          <p:cNvSpPr>
            <a:spLocks noChangeArrowheads="1"/>
          </p:cNvSpPr>
          <p:nvPr/>
        </p:nvSpPr>
        <p:spPr bwMode="auto">
          <a:xfrm>
            <a:off x="228600" y="0"/>
            <a:ext cx="7772400" cy="1143000"/>
          </a:xfrm>
          <a:prstGeom prst="rect">
            <a:avLst/>
          </a:prstGeom>
          <a:noFill/>
          <a:ln w="9525">
            <a:noFill/>
            <a:miter lim="800000"/>
            <a:headEnd/>
            <a:tailEnd/>
          </a:ln>
        </p:spPr>
        <p:txBody>
          <a:bodyPr anchor="ctr"/>
          <a:lstStyle/>
          <a:p>
            <a:pPr algn="ctr"/>
            <a:r>
              <a:rPr lang="de-DE" sz="2800" b="1">
                <a:solidFill>
                  <a:schemeClr val="tx2"/>
                </a:solidFill>
              </a:rPr>
              <a:t>5. Station:</a:t>
            </a:r>
            <a:r>
              <a:rPr lang="de-DE" sz="3600" b="1">
                <a:solidFill>
                  <a:schemeClr val="tx2"/>
                </a:solidFill>
              </a:rPr>
              <a:t> Landschaft im Nordwesten von Zavada</a:t>
            </a:r>
          </a:p>
        </p:txBody>
      </p:sp>
      <p:grpSp>
        <p:nvGrpSpPr>
          <p:cNvPr id="5" name="Group 13"/>
          <p:cNvGrpSpPr>
            <a:grpSpLocks/>
          </p:cNvGrpSpPr>
          <p:nvPr/>
        </p:nvGrpSpPr>
        <p:grpSpPr bwMode="auto">
          <a:xfrm>
            <a:off x="4038600" y="6400800"/>
            <a:ext cx="1135063" cy="457200"/>
            <a:chOff x="2352" y="4032"/>
            <a:chExt cx="715" cy="288"/>
          </a:xfrm>
        </p:grpSpPr>
        <p:grpSp>
          <p:nvGrpSpPr>
            <p:cNvPr id="19464" name="Group 14"/>
            <p:cNvGrpSpPr>
              <a:grpSpLocks/>
            </p:cNvGrpSpPr>
            <p:nvPr/>
          </p:nvGrpSpPr>
          <p:grpSpPr bwMode="auto">
            <a:xfrm>
              <a:off x="2688" y="4032"/>
              <a:ext cx="379" cy="288"/>
              <a:chOff x="2880" y="4032"/>
              <a:chExt cx="379" cy="288"/>
            </a:xfrm>
          </p:grpSpPr>
          <p:sp>
            <p:nvSpPr>
              <p:cNvPr id="19468" name="Rectangle 15"/>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9469" name="Text Box 16"/>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2" action="ppaction://hlinksldjump"/>
                  </a:rPr>
                  <a:t> Karte </a:t>
                </a:r>
                <a:endParaRPr lang="de-DE" sz="1100" b="1"/>
              </a:p>
            </p:txBody>
          </p:sp>
        </p:grpSp>
        <p:grpSp>
          <p:nvGrpSpPr>
            <p:cNvPr id="19465" name="Group 17"/>
            <p:cNvGrpSpPr>
              <a:grpSpLocks/>
            </p:cNvGrpSpPr>
            <p:nvPr/>
          </p:nvGrpSpPr>
          <p:grpSpPr bwMode="auto">
            <a:xfrm>
              <a:off x="2352" y="4032"/>
              <a:ext cx="378" cy="288"/>
              <a:chOff x="624" y="336"/>
              <a:chExt cx="378" cy="288"/>
            </a:xfrm>
          </p:grpSpPr>
          <p:sp>
            <p:nvSpPr>
              <p:cNvPr id="19466" name="Rectangle 18"/>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19467" name="Text Box 19"/>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3" action="ppaction://hlinksldjump"/>
                  </a:rPr>
                  <a:t>Rund-</a:t>
                </a:r>
              </a:p>
              <a:p>
                <a:pPr algn="ctr"/>
                <a:r>
                  <a:rPr lang="de-DE" sz="1100" b="1">
                    <a:hlinkClick r:id="rId13" action="ppaction://hlinksldjump"/>
                  </a:rPr>
                  <a:t> weg</a:t>
                </a:r>
                <a:endParaRPr lang="de-DE" sz="1100" b="1"/>
              </a:p>
            </p:txBody>
          </p:sp>
        </p:grpSp>
      </p:grpSp>
      <p:sp>
        <p:nvSpPr>
          <p:cNvPr id="35860" name="Text Box 20"/>
          <p:cNvSpPr txBox="1">
            <a:spLocks noChangeArrowheads="1"/>
          </p:cNvSpPr>
          <p:nvPr/>
        </p:nvSpPr>
        <p:spPr bwMode="auto">
          <a:xfrm>
            <a:off x="2117725" y="5500688"/>
            <a:ext cx="2001838" cy="396875"/>
          </a:xfrm>
          <a:prstGeom prst="rect">
            <a:avLst/>
          </a:prstGeom>
          <a:noFill/>
          <a:ln w="9525">
            <a:noFill/>
            <a:miter lim="800000"/>
            <a:headEnd/>
            <a:tailEnd/>
          </a:ln>
        </p:spPr>
        <p:txBody>
          <a:bodyPr wrap="none">
            <a:spAutoFit/>
          </a:bodyPr>
          <a:lstStyle/>
          <a:p>
            <a:r>
              <a:rPr lang="de-DE" sz="2000"/>
              <a:t>Blick in das Dorf.</a:t>
            </a:r>
          </a:p>
        </p:txBody>
      </p:sp>
      <p:pic>
        <p:nvPicPr>
          <p:cNvPr id="35861" name="Picture 21" descr="C:\Eigene Dateien\i photo plus\Uni\Geographie\Slowakeipräsentation\im NW-Blick nach W-02-09-10.jpg">
            <a:hlinkClick r:id="rId14" action="ppaction://hlinksldjump"/>
          </p:cNvPr>
          <p:cNvPicPr>
            <a:picLocks noChangeAspect="1" noChangeArrowheads="1"/>
          </p:cNvPicPr>
          <p:nvPr/>
        </p:nvPicPr>
        <p:blipFill>
          <a:blip r:embed="rId15" cstate="print">
            <a:lum bright="10000"/>
          </a:blip>
          <a:srcRect t="10899"/>
          <a:stretch>
            <a:fillRect/>
          </a:stretch>
        </p:blipFill>
        <p:spPr bwMode="auto">
          <a:xfrm>
            <a:off x="7239000" y="4689475"/>
            <a:ext cx="1011238" cy="7207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5842"/>
                                        </p:tgtEl>
                                        <p:attrNameLst>
                                          <p:attrName>style.visibility</p:attrName>
                                        </p:attrNameLst>
                                      </p:cBhvr>
                                      <p:to>
                                        <p:strVal val="visible"/>
                                      </p:to>
                                    </p:set>
                                    <p:animEffect transition="in" filter="dissolve">
                                      <p:cBhvr>
                                        <p:cTn id="7" dur="500"/>
                                        <p:tgtEl>
                                          <p:spTgt spid="35842"/>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5860"/>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35861"/>
                                        </p:tgtEl>
                                        <p:attrNameLst>
                                          <p:attrName>style.visibility</p:attrName>
                                        </p:attrNameLst>
                                      </p:cBhvr>
                                      <p:to>
                                        <p:strVal val="visible"/>
                                      </p:to>
                                    </p:set>
                                    <p:animEffect transition="in" filter="dissolve">
                                      <p:cBhvr>
                                        <p:cTn id="14" dur="500"/>
                                        <p:tgtEl>
                                          <p:spTgt spid="35861"/>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dissolv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60"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04800" y="76200"/>
            <a:ext cx="7772400" cy="1143000"/>
          </a:xfrm>
        </p:spPr>
        <p:txBody>
          <a:bodyPr/>
          <a:lstStyle/>
          <a:p>
            <a:pPr eaLnBrk="1" hangingPunct="1"/>
            <a:r>
              <a:rPr lang="de-DE" sz="2800" b="1" smtClean="0"/>
              <a:t>6. Station:</a:t>
            </a:r>
            <a:r>
              <a:rPr lang="de-DE" sz="3600" b="1" smtClean="0"/>
              <a:t> Die obere Dorfstraße </a:t>
            </a:r>
            <a:br>
              <a:rPr lang="de-DE" sz="3600" b="1" smtClean="0"/>
            </a:br>
            <a:r>
              <a:rPr lang="de-DE" sz="3600" b="1" smtClean="0"/>
              <a:t>Zavadas</a:t>
            </a:r>
          </a:p>
        </p:txBody>
      </p:sp>
      <p:sp>
        <p:nvSpPr>
          <p:cNvPr id="14339" name="Rectangle 3"/>
          <p:cNvSpPr>
            <a:spLocks noGrp="1" noChangeArrowheads="1"/>
          </p:cNvSpPr>
          <p:nvPr>
            <p:ph type="body" sz="half" idx="1"/>
          </p:nvPr>
        </p:nvSpPr>
        <p:spPr>
          <a:xfrm>
            <a:off x="609600" y="3505200"/>
            <a:ext cx="3581400" cy="2819400"/>
          </a:xfrm>
        </p:spPr>
        <p:txBody>
          <a:bodyPr/>
          <a:lstStyle/>
          <a:p>
            <a:pPr eaLnBrk="1" hangingPunct="1">
              <a:lnSpc>
                <a:spcPct val="90000"/>
              </a:lnSpc>
            </a:pPr>
            <a:r>
              <a:rPr lang="de-DE" sz="2000" smtClean="0"/>
              <a:t>Dicht an Dicht stehen die Häuser, überwiegend aus Holz bzw. Stein  errichtet,manchmal üppig verziert, mit den Giebeln zur Straße.</a:t>
            </a:r>
          </a:p>
          <a:p>
            <a:pPr eaLnBrk="1" hangingPunct="1">
              <a:lnSpc>
                <a:spcPct val="90000"/>
              </a:lnSpc>
            </a:pPr>
            <a:r>
              <a:rPr lang="de-DE" sz="2000" smtClean="0"/>
              <a:t>Hinter den Häusern lassen sich kleine Schuppen und Ställe erkennen.</a:t>
            </a:r>
          </a:p>
        </p:txBody>
      </p:sp>
      <p:sp>
        <p:nvSpPr>
          <p:cNvPr id="14340" name="Rectangle 4"/>
          <p:cNvSpPr>
            <a:spLocks noGrp="1" noChangeArrowheads="1"/>
          </p:cNvSpPr>
          <p:nvPr>
            <p:ph type="body" sz="half" idx="2"/>
          </p:nvPr>
        </p:nvSpPr>
        <p:spPr>
          <a:xfrm>
            <a:off x="609600" y="1295400"/>
            <a:ext cx="3657600" cy="2971800"/>
          </a:xfrm>
        </p:spPr>
        <p:txBody>
          <a:bodyPr/>
          <a:lstStyle/>
          <a:p>
            <a:pPr eaLnBrk="1" hangingPunct="1"/>
            <a:r>
              <a:rPr lang="de-DE" sz="2000" smtClean="0"/>
              <a:t>Auf dem Rückweg vom Hradisko gelangt der Besucher in die obere Dorfstraße.</a:t>
            </a:r>
          </a:p>
          <a:p>
            <a:pPr eaLnBrk="1" hangingPunct="1"/>
            <a:r>
              <a:rPr lang="de-DE" sz="2000" smtClean="0"/>
              <a:t>Hier lässt sich die Idylle und Gemütlichkeit des Dorfes Zavada erahnen.</a:t>
            </a:r>
          </a:p>
          <a:p>
            <a:pPr eaLnBrk="1" hangingPunct="1">
              <a:buFontTx/>
              <a:buNone/>
            </a:pPr>
            <a:endParaRPr lang="de-DE" sz="2000" smtClean="0"/>
          </a:p>
        </p:txBody>
      </p:sp>
      <p:pic>
        <p:nvPicPr>
          <p:cNvPr id="14343" name="Picture 7" descr="C:\Eigene Dateien\i photo plus\Uni\Geographie\Slowakeipräsentation\Ort7-02-09-10.jpg"/>
          <p:cNvPicPr>
            <a:picLocks noChangeAspect="1" noChangeArrowheads="1"/>
          </p:cNvPicPr>
          <p:nvPr/>
        </p:nvPicPr>
        <p:blipFill>
          <a:blip r:embed="rId2" cstate="print"/>
          <a:srcRect l="11180" t="3224" r="13548"/>
          <a:stretch>
            <a:fillRect/>
          </a:stretch>
        </p:blipFill>
        <p:spPr bwMode="auto">
          <a:xfrm>
            <a:off x="4191000" y="2093913"/>
            <a:ext cx="4876800" cy="3240087"/>
          </a:xfrm>
          <a:prstGeom prst="rect">
            <a:avLst/>
          </a:prstGeom>
          <a:noFill/>
          <a:ln w="9525">
            <a:noFill/>
            <a:miter lim="800000"/>
            <a:headEnd/>
            <a:tailEnd/>
          </a:ln>
        </p:spPr>
      </p:pic>
      <p:grpSp>
        <p:nvGrpSpPr>
          <p:cNvPr id="2" name="Group 22"/>
          <p:cNvGrpSpPr>
            <a:grpSpLocks/>
          </p:cNvGrpSpPr>
          <p:nvPr/>
        </p:nvGrpSpPr>
        <p:grpSpPr bwMode="auto">
          <a:xfrm>
            <a:off x="3733800" y="6400800"/>
            <a:ext cx="1681163" cy="457200"/>
            <a:chOff x="2352" y="4032"/>
            <a:chExt cx="1059" cy="288"/>
          </a:xfrm>
        </p:grpSpPr>
        <p:grpSp>
          <p:nvGrpSpPr>
            <p:cNvPr id="20497" name="Group 23"/>
            <p:cNvGrpSpPr>
              <a:grpSpLocks/>
            </p:cNvGrpSpPr>
            <p:nvPr/>
          </p:nvGrpSpPr>
          <p:grpSpPr bwMode="auto">
            <a:xfrm>
              <a:off x="2688" y="4032"/>
              <a:ext cx="379" cy="288"/>
              <a:chOff x="2880" y="4032"/>
              <a:chExt cx="379" cy="288"/>
            </a:xfrm>
          </p:grpSpPr>
          <p:sp>
            <p:nvSpPr>
              <p:cNvPr id="20504" name="Rectangle 24"/>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0505" name="Text Box 25"/>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Karte</a:t>
                </a:r>
                <a:r>
                  <a:rPr lang="de-DE" sz="1100" b="1"/>
                  <a:t> </a:t>
                </a:r>
              </a:p>
            </p:txBody>
          </p:sp>
        </p:grpSp>
        <p:grpSp>
          <p:nvGrpSpPr>
            <p:cNvPr id="20498" name="Group 26"/>
            <p:cNvGrpSpPr>
              <a:grpSpLocks/>
            </p:cNvGrpSpPr>
            <p:nvPr/>
          </p:nvGrpSpPr>
          <p:grpSpPr bwMode="auto">
            <a:xfrm>
              <a:off x="2352" y="4032"/>
              <a:ext cx="378" cy="288"/>
              <a:chOff x="624" y="336"/>
              <a:chExt cx="378" cy="288"/>
            </a:xfrm>
          </p:grpSpPr>
          <p:sp>
            <p:nvSpPr>
              <p:cNvPr id="20502" name="Rectangle 27"/>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0503" name="Text Box 28"/>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20499" name="Group 29"/>
            <p:cNvGrpSpPr>
              <a:grpSpLocks/>
            </p:cNvGrpSpPr>
            <p:nvPr/>
          </p:nvGrpSpPr>
          <p:grpSpPr bwMode="auto">
            <a:xfrm>
              <a:off x="3024" y="4032"/>
              <a:ext cx="387" cy="288"/>
              <a:chOff x="3600" y="3312"/>
              <a:chExt cx="387" cy="288"/>
            </a:xfrm>
          </p:grpSpPr>
          <p:sp>
            <p:nvSpPr>
              <p:cNvPr id="20500" name="Rectangle 30"/>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0501" name="Text Box 31"/>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Photo-</a:t>
                </a:r>
              </a:p>
              <a:p>
                <a:pPr algn="ctr"/>
                <a:r>
                  <a:rPr lang="de-DE" sz="1100" b="1">
                    <a:hlinkClick r:id="rId5" action="ppaction://hlinksldjump"/>
                  </a:rPr>
                  <a:t>galerie</a:t>
                </a:r>
                <a:endParaRPr lang="de-DE" sz="1100" b="1"/>
              </a:p>
            </p:txBody>
          </p:sp>
        </p:grpSp>
      </p:grpSp>
      <p:grpSp>
        <p:nvGrpSpPr>
          <p:cNvPr id="6" name="Group 41"/>
          <p:cNvGrpSpPr>
            <a:grpSpLocks/>
          </p:cNvGrpSpPr>
          <p:nvPr/>
        </p:nvGrpSpPr>
        <p:grpSpPr bwMode="auto">
          <a:xfrm>
            <a:off x="7696200" y="76200"/>
            <a:ext cx="1371600" cy="1524000"/>
            <a:chOff x="4848" y="48"/>
            <a:chExt cx="864" cy="960"/>
          </a:xfrm>
        </p:grpSpPr>
        <p:grpSp>
          <p:nvGrpSpPr>
            <p:cNvPr id="20488" name="Group 32"/>
            <p:cNvGrpSpPr>
              <a:grpSpLocks/>
            </p:cNvGrpSpPr>
            <p:nvPr/>
          </p:nvGrpSpPr>
          <p:grpSpPr bwMode="auto">
            <a:xfrm>
              <a:off x="4848" y="48"/>
              <a:ext cx="864" cy="960"/>
              <a:chOff x="2208" y="1584"/>
              <a:chExt cx="864" cy="960"/>
            </a:xfrm>
          </p:grpSpPr>
          <p:pic>
            <p:nvPicPr>
              <p:cNvPr id="20490" name="Picture 33" descr="C:\Eigene Dateien\i photo plus\Uni\Geographie\Slowakeipräsentation\KarteZavada-Dateien\zavada.JPG"/>
              <p:cNvPicPr>
                <a:picLocks noChangeAspect="1" noChangeArrowheads="1"/>
              </p:cNvPicPr>
              <p:nvPr/>
            </p:nvPicPr>
            <p:blipFill>
              <a:blip r:embed="rId6"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0491" name="Group 34"/>
              <p:cNvGrpSpPr>
                <a:grpSpLocks/>
              </p:cNvGrpSpPr>
              <p:nvPr/>
            </p:nvGrpSpPr>
            <p:grpSpPr bwMode="auto">
              <a:xfrm>
                <a:off x="2208" y="1802"/>
                <a:ext cx="767" cy="495"/>
                <a:chOff x="1152" y="1440"/>
                <a:chExt cx="2208" cy="1521"/>
              </a:xfrm>
            </p:grpSpPr>
            <p:pic>
              <p:nvPicPr>
                <p:cNvPr id="20492" name="Picture 35" descr="C:\Eigene Dateien\i photo plus\Uni\Geographie\Slowakeipräsentation\Bild29A.JPG">
                  <a:hlinkClick r:id="rId7" action="ppaction://hlinksldjump" tooltip="1. Station: Der Ortsmittelpunkt von Zavada"/>
                </p:cNvPr>
                <p:cNvPicPr>
                  <a:picLocks noChangeAspect="1" noChangeArrowheads="1"/>
                </p:cNvPicPr>
                <p:nvPr/>
              </p:nvPicPr>
              <p:blipFill>
                <a:blip r:embed="rId8"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0493" name="Picture 36" descr="C:\Eigene Dateien\i photo plus\Uni\Geographie\Slowakeipräsentation\Bild22A.JPG">
                  <a:hlinkClick r:id="rId9" action="ppaction://hlinksldjump" tooltip="2. Station: Das älteste Gehöft des Dorfes"/>
                </p:cNvPr>
                <p:cNvPicPr>
                  <a:picLocks noChangeAspect="1" noChangeArrowheads="1"/>
                </p:cNvPicPr>
                <p:nvPr/>
              </p:nvPicPr>
              <p:blipFill>
                <a:blip r:embed="rId10"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0494" name="Picture 37" descr="C:\Eigene Dateien\i photo plus\Uni\Geographie\Slowakeipräsentation\Ort12-02-09-10.jpg">
                  <a:hlinkClick r:id="rId11" action="ppaction://hlinksldjump" tooltip="3. Station: Der westliche Teil des Dorfes"/>
                </p:cNvPr>
                <p:cNvPicPr>
                  <a:picLocks noChangeAspect="1" noChangeArrowheads="1"/>
                </p:cNvPicPr>
                <p:nvPr/>
              </p:nvPicPr>
              <p:blipFill>
                <a:blip r:embed="rId12"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0495" name="Picture 38" descr="C:\Eigene Dateien\i photo plus\Uni\Geographie\Slowakeipräsentation\Ort21-02-09-10.jpg">
                  <a:hlinkClick r:id="rId13" action="ppaction://hlinksldjump" tooltip="6. Station: Die obere Dorfstraße von Zavada"/>
                </p:cNvPr>
                <p:cNvPicPr>
                  <a:picLocks noChangeAspect="1" noChangeArrowheads="1"/>
                </p:cNvPicPr>
                <p:nvPr/>
              </p:nvPicPr>
              <p:blipFill>
                <a:blip r:embed="rId14"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0496" name="Picture 39" descr="C:\Eigene Dateien\i photo plus\Uni\Geographie\Slowakeipräsentation\Bild12A.JPG">
                  <a:hlinkClick r:id="rId4" action="ppaction://hlinksldjump" tooltip="Das Webhandwerk - alte Tradition in Zavada"/>
                </p:cNvPr>
                <p:cNvPicPr>
                  <a:picLocks noChangeAspect="1" noChangeArrowheads="1"/>
                </p:cNvPicPr>
                <p:nvPr/>
              </p:nvPicPr>
              <p:blipFill>
                <a:blip r:embed="rId15"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0489" name="Line 40"/>
            <p:cNvSpPr>
              <a:spLocks noChangeShapeType="1"/>
            </p:cNvSpPr>
            <p:nvPr/>
          </p:nvSpPr>
          <p:spPr bwMode="auto">
            <a:xfrm flipV="1">
              <a:off x="5136" y="384"/>
              <a:ext cx="0" cy="240"/>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4338"/>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4343"/>
                                        </p:tgtEl>
                                        <p:attrNameLst>
                                          <p:attrName>style.visibility</p:attrName>
                                        </p:attrNameLst>
                                      </p:cBhvr>
                                      <p:to>
                                        <p:strVal val="visible"/>
                                      </p:to>
                                    </p:set>
                                    <p:animEffect transition="in" filter="dissolve">
                                      <p:cBhvr>
                                        <p:cTn id="10" dur="500"/>
                                        <p:tgtEl>
                                          <p:spTgt spid="14343"/>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14340">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14340">
                                            <p:txEl>
                                              <p:pRg st="1" end="1"/>
                                            </p:txEl>
                                          </p:spTgt>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14339">
                                            <p:txEl>
                                              <p:pRg st="0" end="0"/>
                                            </p:txEl>
                                          </p:spTgt>
                                        </p:tgtEl>
                                        <p:attrNameLst>
                                          <p:attrName>style.visibility</p:attrName>
                                        </p:attrNameLst>
                                      </p:cBhvr>
                                      <p:to>
                                        <p:strVal val="visible"/>
                                      </p:to>
                                    </p:set>
                                  </p:childTnLst>
                                </p:cTn>
                              </p:par>
                            </p:childTnLst>
                          </p:cTn>
                        </p:par>
                        <p:par>
                          <p:cTn id="20" fill="hold">
                            <p:stCondLst>
                              <p:cond delay="10500"/>
                            </p:stCondLst>
                            <p:childTnLst>
                              <p:par>
                                <p:cTn id="21" presetID="1" presetClass="entr" presetSubtype="0" fill="hold" grpId="0" nodeType="afterEffect">
                                  <p:stCondLst>
                                    <p:cond delay="2000"/>
                                  </p:stCondLst>
                                  <p:childTnLst>
                                    <p:set>
                                      <p:cBhvr>
                                        <p:cTn id="22" dur="1" fill="hold">
                                          <p:stCondLst>
                                            <p:cond delay="499"/>
                                          </p:stCondLst>
                                        </p:cTn>
                                        <p:tgtEl>
                                          <p:spTgt spid="14339">
                                            <p:txEl>
                                              <p:pRg st="1" end="1"/>
                                            </p:txEl>
                                          </p:spTgt>
                                        </p:tgtEl>
                                        <p:attrNameLst>
                                          <p:attrName>style.visibility</p:attrName>
                                        </p:attrNameLst>
                                      </p:cBhvr>
                                      <p:to>
                                        <p:strVal val="visible"/>
                                      </p:to>
                                    </p:set>
                                  </p:childTnLst>
                                </p:cTn>
                              </p:par>
                            </p:childTnLst>
                          </p:cTn>
                        </p:par>
                        <p:par>
                          <p:cTn id="23" fill="hold">
                            <p:stCondLst>
                              <p:cond delay="13000"/>
                            </p:stCondLst>
                            <p:childTnLst>
                              <p:par>
                                <p:cTn id="24" presetID="9" presetClass="entr" presetSubtype="0" fill="hold" nodeType="afterEffect">
                                  <p:stCondLst>
                                    <p:cond delay="200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childTnLst>
                          </p:cTn>
                        </p:par>
                        <p:par>
                          <p:cTn id="27" fill="hold">
                            <p:stCondLst>
                              <p:cond delay="15500"/>
                            </p:stCondLst>
                            <p:childTnLst>
                              <p:par>
                                <p:cTn id="28" presetID="9" presetClass="entr" presetSubtype="0" fill="hold" nodeType="afterEffect">
                                  <p:stCondLst>
                                    <p:cond delay="2000"/>
                                  </p:stCondLst>
                                  <p:childTnLst>
                                    <p:set>
                                      <p:cBhvr>
                                        <p:cTn id="29" dur="1" fill="hold">
                                          <p:stCondLst>
                                            <p:cond delay="0"/>
                                          </p:stCondLst>
                                        </p:cTn>
                                        <p:tgtEl>
                                          <p:spTgt spid="2"/>
                                        </p:tgtEl>
                                        <p:attrNameLst>
                                          <p:attrName>style.visibility</p:attrName>
                                        </p:attrNameLst>
                                      </p:cBhvr>
                                      <p:to>
                                        <p:strVal val="visible"/>
                                      </p:to>
                                    </p:set>
                                    <p:animEffect transition="in" filter="dissolve">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39" grpId="0" build="p" autoUpdateAnimBg="0" advAuto="2000"/>
      <p:bldP spid="14340" grpId="0" build="p" autoUpdateAnimBg="0" advAuto="200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5605" name="Picture 5" descr="C:\Eigene Dateien\i photo plus\Uni\Geographie\Slowakeipräsentation\Bild18A.JPG"/>
          <p:cNvPicPr>
            <a:picLocks noChangeAspect="1" noChangeArrowheads="1"/>
          </p:cNvPicPr>
          <p:nvPr>
            <p:ph type="body" sz="half" idx="1"/>
          </p:nvPr>
        </p:nvPicPr>
        <p:blipFill>
          <a:blip r:embed="rId2" cstate="print"/>
          <a:srcRect r="11568"/>
          <a:stretch>
            <a:fillRect/>
          </a:stretch>
        </p:blipFill>
        <p:spPr>
          <a:xfrm>
            <a:off x="2319338" y="1828800"/>
            <a:ext cx="4538662" cy="3602038"/>
          </a:xfrm>
          <a:noFill/>
        </p:spPr>
      </p:pic>
      <p:sp>
        <p:nvSpPr>
          <p:cNvPr id="21507" name="Rectangle 16"/>
          <p:cNvSpPr>
            <a:spLocks noGrp="1" noChangeArrowheads="1"/>
          </p:cNvSpPr>
          <p:nvPr>
            <p:ph type="title"/>
          </p:nvPr>
        </p:nvSpPr>
        <p:spPr>
          <a:xfrm>
            <a:off x="-304800" y="76200"/>
            <a:ext cx="7772400" cy="1143000"/>
          </a:xfrm>
          <a:noFill/>
        </p:spPr>
        <p:txBody>
          <a:bodyPr/>
          <a:lstStyle/>
          <a:p>
            <a:pPr eaLnBrk="1" hangingPunct="1"/>
            <a:r>
              <a:rPr lang="de-DE" sz="2800" b="1" smtClean="0"/>
              <a:t>6. Station:</a:t>
            </a:r>
            <a:r>
              <a:rPr lang="de-DE" sz="3600" b="1" smtClean="0"/>
              <a:t> Die obere Dorfstraße </a:t>
            </a:r>
            <a:br>
              <a:rPr lang="de-DE" sz="3600" b="1" smtClean="0"/>
            </a:br>
            <a:r>
              <a:rPr lang="de-DE" sz="3600" b="1" smtClean="0"/>
              <a:t>Zavadas</a:t>
            </a:r>
          </a:p>
        </p:txBody>
      </p:sp>
      <p:grpSp>
        <p:nvGrpSpPr>
          <p:cNvPr id="21508" name="Group 17"/>
          <p:cNvGrpSpPr>
            <a:grpSpLocks/>
          </p:cNvGrpSpPr>
          <p:nvPr/>
        </p:nvGrpSpPr>
        <p:grpSpPr bwMode="auto">
          <a:xfrm>
            <a:off x="7696200" y="76200"/>
            <a:ext cx="1371600" cy="1524000"/>
            <a:chOff x="4848" y="48"/>
            <a:chExt cx="864" cy="960"/>
          </a:xfrm>
        </p:grpSpPr>
        <p:grpSp>
          <p:nvGrpSpPr>
            <p:cNvPr id="21522" name="Group 18"/>
            <p:cNvGrpSpPr>
              <a:grpSpLocks/>
            </p:cNvGrpSpPr>
            <p:nvPr/>
          </p:nvGrpSpPr>
          <p:grpSpPr bwMode="auto">
            <a:xfrm>
              <a:off x="4848" y="48"/>
              <a:ext cx="864" cy="960"/>
              <a:chOff x="2208" y="1584"/>
              <a:chExt cx="864" cy="960"/>
            </a:xfrm>
          </p:grpSpPr>
          <p:pic>
            <p:nvPicPr>
              <p:cNvPr id="21524" name="Picture 19"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1525" name="Group 20"/>
              <p:cNvGrpSpPr>
                <a:grpSpLocks/>
              </p:cNvGrpSpPr>
              <p:nvPr/>
            </p:nvGrpSpPr>
            <p:grpSpPr bwMode="auto">
              <a:xfrm>
                <a:off x="2208" y="1802"/>
                <a:ext cx="767" cy="495"/>
                <a:chOff x="1152" y="1440"/>
                <a:chExt cx="2208" cy="1521"/>
              </a:xfrm>
            </p:grpSpPr>
            <p:pic>
              <p:nvPicPr>
                <p:cNvPr id="21526" name="Picture 21"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1527" name="Picture 22"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1528" name="Picture 23"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1529" name="Picture 24"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1530" name="Picture 25"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1523" name="Line 26"/>
            <p:cNvSpPr>
              <a:spLocks noChangeShapeType="1"/>
            </p:cNvSpPr>
            <p:nvPr/>
          </p:nvSpPr>
          <p:spPr bwMode="auto">
            <a:xfrm flipV="1">
              <a:off x="5136" y="384"/>
              <a:ext cx="0" cy="240"/>
            </a:xfrm>
            <a:prstGeom prst="line">
              <a:avLst/>
            </a:prstGeom>
            <a:noFill/>
            <a:ln w="28575">
              <a:solidFill>
                <a:srgbClr val="FF0000"/>
              </a:solidFill>
              <a:round/>
              <a:headEnd/>
              <a:tailEnd type="triangle" w="med" len="med"/>
            </a:ln>
          </p:spPr>
          <p:txBody>
            <a:bodyPr/>
            <a:lstStyle/>
            <a:p>
              <a:endParaRPr lang="de-DE"/>
            </a:p>
          </p:txBody>
        </p:sp>
      </p:grpSp>
      <p:sp>
        <p:nvSpPr>
          <p:cNvPr id="25627" name="Text Box 27"/>
          <p:cNvSpPr txBox="1">
            <a:spLocks noChangeArrowheads="1"/>
          </p:cNvSpPr>
          <p:nvPr/>
        </p:nvSpPr>
        <p:spPr bwMode="auto">
          <a:xfrm>
            <a:off x="2286000" y="5394325"/>
            <a:ext cx="4953000" cy="701675"/>
          </a:xfrm>
          <a:prstGeom prst="rect">
            <a:avLst/>
          </a:prstGeom>
          <a:noFill/>
          <a:ln w="9525">
            <a:noFill/>
            <a:miter lim="800000"/>
            <a:headEnd/>
            <a:tailEnd/>
          </a:ln>
        </p:spPr>
        <p:txBody>
          <a:bodyPr>
            <a:spAutoFit/>
          </a:bodyPr>
          <a:lstStyle/>
          <a:p>
            <a:r>
              <a:rPr lang="de-DE" sz="2000"/>
              <a:t>Zwei unterschiedliche Baustile in unmittelbarer Nachbarschaft.</a:t>
            </a:r>
          </a:p>
        </p:txBody>
      </p:sp>
      <p:grpSp>
        <p:nvGrpSpPr>
          <p:cNvPr id="5" name="Group 28"/>
          <p:cNvGrpSpPr>
            <a:grpSpLocks/>
          </p:cNvGrpSpPr>
          <p:nvPr/>
        </p:nvGrpSpPr>
        <p:grpSpPr bwMode="auto">
          <a:xfrm>
            <a:off x="3714750" y="6391275"/>
            <a:ext cx="1690688" cy="457200"/>
            <a:chOff x="2340" y="3360"/>
            <a:chExt cx="1065" cy="288"/>
          </a:xfrm>
        </p:grpSpPr>
        <p:grpSp>
          <p:nvGrpSpPr>
            <p:cNvPr id="21513" name="Group 29"/>
            <p:cNvGrpSpPr>
              <a:grpSpLocks/>
            </p:cNvGrpSpPr>
            <p:nvPr/>
          </p:nvGrpSpPr>
          <p:grpSpPr bwMode="auto">
            <a:xfrm>
              <a:off x="2340" y="3360"/>
              <a:ext cx="378" cy="288"/>
              <a:chOff x="624" y="336"/>
              <a:chExt cx="378" cy="288"/>
            </a:xfrm>
          </p:grpSpPr>
          <p:sp>
            <p:nvSpPr>
              <p:cNvPr id="21520" name="Rectangle 30"/>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1521" name="Text Box 31"/>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2" action="ppaction://hlinksldjump"/>
                  </a:rPr>
                  <a:t>Rund-</a:t>
                </a:r>
              </a:p>
              <a:p>
                <a:pPr algn="ctr"/>
                <a:r>
                  <a:rPr lang="de-DE" sz="1100" b="1">
                    <a:hlinkClick r:id="rId12" action="ppaction://hlinksldjump"/>
                  </a:rPr>
                  <a:t> weg</a:t>
                </a:r>
                <a:endParaRPr lang="de-DE" sz="1100" b="1"/>
              </a:p>
            </p:txBody>
          </p:sp>
        </p:grpSp>
        <p:grpSp>
          <p:nvGrpSpPr>
            <p:cNvPr id="21514" name="Group 32"/>
            <p:cNvGrpSpPr>
              <a:grpSpLocks/>
            </p:cNvGrpSpPr>
            <p:nvPr/>
          </p:nvGrpSpPr>
          <p:grpSpPr bwMode="auto">
            <a:xfrm>
              <a:off x="2676" y="3360"/>
              <a:ext cx="379" cy="288"/>
              <a:chOff x="2880" y="4032"/>
              <a:chExt cx="379" cy="288"/>
            </a:xfrm>
          </p:grpSpPr>
          <p:sp>
            <p:nvSpPr>
              <p:cNvPr id="21518" name="Rectangle 33"/>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1519" name="Text Box 34"/>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21515" name="Group 35"/>
            <p:cNvGrpSpPr>
              <a:grpSpLocks/>
            </p:cNvGrpSpPr>
            <p:nvPr/>
          </p:nvGrpSpPr>
          <p:grpSpPr bwMode="auto">
            <a:xfrm>
              <a:off x="3007" y="3360"/>
              <a:ext cx="398" cy="288"/>
              <a:chOff x="3019" y="4032"/>
              <a:chExt cx="398" cy="288"/>
            </a:xfrm>
          </p:grpSpPr>
          <p:sp>
            <p:nvSpPr>
              <p:cNvPr id="21516" name="Rectangle 36"/>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1517" name="Text Box 37"/>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5" action="ppaction://hlinksldjump"/>
                  </a:rPr>
                  <a:t>nächstes</a:t>
                </a:r>
              </a:p>
              <a:p>
                <a:pPr algn="ctr"/>
                <a:r>
                  <a:rPr lang="de-DE" sz="1000" b="1">
                    <a:hlinkClick r:id="rId15" action="ppaction://hlinksldjump"/>
                  </a:rPr>
                  <a:t>Bild</a:t>
                </a:r>
                <a:endParaRPr lang="de-DE" sz="1000" b="1"/>
              </a:p>
            </p:txBody>
          </p:sp>
        </p:grpSp>
      </p:grpSp>
      <p:pic>
        <p:nvPicPr>
          <p:cNvPr id="25638" name="Picture 38" descr="C:\Eigene Dateien\i photo plus\Uni\Geographie\Slowakeipräsentation\Ort21-02-09-10.jpg">
            <a:hlinkClick r:id="rId16" action="ppaction://hlinksldjump"/>
          </p:cNvPr>
          <p:cNvPicPr>
            <a:picLocks noChangeAspect="1" noChangeArrowheads="1"/>
          </p:cNvPicPr>
          <p:nvPr/>
        </p:nvPicPr>
        <p:blipFill>
          <a:blip r:embed="rId17" cstate="print"/>
          <a:srcRect/>
          <a:stretch>
            <a:fillRect/>
          </a:stretch>
        </p:blipFill>
        <p:spPr bwMode="auto">
          <a:xfrm>
            <a:off x="7239000" y="4548188"/>
            <a:ext cx="1079500" cy="862012"/>
          </a:xfrm>
          <a:prstGeom prst="rect">
            <a:avLst/>
          </a:prstGeom>
          <a:noFill/>
          <a:ln w="9525">
            <a:noFill/>
            <a:miter lim="800000"/>
            <a:headEnd/>
            <a:tailEnd/>
          </a:ln>
        </p:spPr>
      </p:pic>
      <p:pic>
        <p:nvPicPr>
          <p:cNvPr id="25639" name="Picture 39" descr="C:\Eigene Dateien\i photo plus\Uni\Geographie\Slowakeipräsentation\Ort22-02-09-10.jpg">
            <a:hlinkClick r:id="rId15" action="ppaction://hlinksldjump"/>
          </p:cNvPr>
          <p:cNvPicPr>
            <a:picLocks noChangeAspect="1" noChangeArrowheads="1"/>
          </p:cNvPicPr>
          <p:nvPr/>
        </p:nvPicPr>
        <p:blipFill>
          <a:blip r:embed="rId18" cstate="print"/>
          <a:srcRect/>
          <a:stretch>
            <a:fillRect/>
          </a:stretch>
        </p:blipFill>
        <p:spPr bwMode="auto">
          <a:xfrm>
            <a:off x="7239000" y="3505200"/>
            <a:ext cx="1079500" cy="8620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5605"/>
                                        </p:tgtEl>
                                        <p:attrNameLst>
                                          <p:attrName>style.visibility</p:attrName>
                                        </p:attrNameLst>
                                      </p:cBhvr>
                                      <p:to>
                                        <p:strVal val="visible"/>
                                      </p:to>
                                    </p:set>
                                    <p:animEffect transition="in" filter="dissolve">
                                      <p:cBhvr>
                                        <p:cTn id="7" dur="500"/>
                                        <p:tgtEl>
                                          <p:spTgt spid="25605"/>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5627"/>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5638"/>
                                        </p:tgtEl>
                                        <p:attrNameLst>
                                          <p:attrName>style.visibility</p:attrName>
                                        </p:attrNameLst>
                                      </p:cBhvr>
                                      <p:to>
                                        <p:strVal val="visible"/>
                                      </p:to>
                                    </p:set>
                                    <p:animEffect transition="in" filter="dissolve">
                                      <p:cBhvr>
                                        <p:cTn id="14" dur="500"/>
                                        <p:tgtEl>
                                          <p:spTgt spid="25638"/>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25639"/>
                                        </p:tgtEl>
                                        <p:attrNameLst>
                                          <p:attrName>style.visibility</p:attrName>
                                        </p:attrNameLst>
                                      </p:cBhvr>
                                      <p:to>
                                        <p:strVal val="visible"/>
                                      </p:to>
                                    </p:set>
                                    <p:animEffect transition="in" filter="dissolve">
                                      <p:cBhvr>
                                        <p:cTn id="18" dur="500"/>
                                        <p:tgtEl>
                                          <p:spTgt spid="25639"/>
                                        </p:tgtEl>
                                      </p:cBhvr>
                                    </p:animEffect>
                                  </p:childTnLst>
                                </p:cTn>
                              </p:par>
                            </p:childTnLst>
                          </p:cTn>
                        </p:par>
                        <p:par>
                          <p:cTn id="19" fill="hold">
                            <p:stCondLst>
                              <p:cond delay="10000"/>
                            </p:stCondLst>
                            <p:childTnLst>
                              <p:par>
                                <p:cTn id="20" presetID="9" presetClass="entr" presetSubtype="0" fill="hold" nodeType="after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7"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Eigene Dateien\i photo plus\Uni\Geographie\Slowakeipräsentation\Ort22-02-09-10.jpg"/>
          <p:cNvPicPr>
            <a:picLocks noChangeAspect="1" noChangeArrowheads="1"/>
          </p:cNvPicPr>
          <p:nvPr/>
        </p:nvPicPr>
        <p:blipFill>
          <a:blip r:embed="rId2" cstate="print"/>
          <a:srcRect/>
          <a:stretch>
            <a:fillRect/>
          </a:stretch>
        </p:blipFill>
        <p:spPr bwMode="auto">
          <a:xfrm>
            <a:off x="2286000" y="1828800"/>
            <a:ext cx="4505325" cy="3600450"/>
          </a:xfrm>
          <a:prstGeom prst="rect">
            <a:avLst/>
          </a:prstGeom>
          <a:noFill/>
          <a:ln w="9525">
            <a:noFill/>
            <a:miter lim="800000"/>
            <a:headEnd/>
            <a:tailEnd/>
          </a:ln>
        </p:spPr>
      </p:pic>
      <p:grpSp>
        <p:nvGrpSpPr>
          <p:cNvPr id="22531" name="Group 10"/>
          <p:cNvGrpSpPr>
            <a:grpSpLocks/>
          </p:cNvGrpSpPr>
          <p:nvPr/>
        </p:nvGrpSpPr>
        <p:grpSpPr bwMode="auto">
          <a:xfrm>
            <a:off x="7696200" y="76200"/>
            <a:ext cx="1371600" cy="1524000"/>
            <a:chOff x="4848" y="48"/>
            <a:chExt cx="864" cy="960"/>
          </a:xfrm>
        </p:grpSpPr>
        <p:grpSp>
          <p:nvGrpSpPr>
            <p:cNvPr id="22546" name="Group 11"/>
            <p:cNvGrpSpPr>
              <a:grpSpLocks/>
            </p:cNvGrpSpPr>
            <p:nvPr/>
          </p:nvGrpSpPr>
          <p:grpSpPr bwMode="auto">
            <a:xfrm>
              <a:off x="4848" y="48"/>
              <a:ext cx="864" cy="960"/>
              <a:chOff x="2208" y="1584"/>
              <a:chExt cx="864" cy="960"/>
            </a:xfrm>
          </p:grpSpPr>
          <p:pic>
            <p:nvPicPr>
              <p:cNvPr id="22548" name="Picture 12"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2549" name="Group 13"/>
              <p:cNvGrpSpPr>
                <a:grpSpLocks/>
              </p:cNvGrpSpPr>
              <p:nvPr/>
            </p:nvGrpSpPr>
            <p:grpSpPr bwMode="auto">
              <a:xfrm>
                <a:off x="2208" y="1802"/>
                <a:ext cx="767" cy="495"/>
                <a:chOff x="1152" y="1440"/>
                <a:chExt cx="2208" cy="1521"/>
              </a:xfrm>
            </p:grpSpPr>
            <p:pic>
              <p:nvPicPr>
                <p:cNvPr id="22550" name="Picture 14"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2551" name="Picture 15"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2552" name="Picture 16"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2553" name="Picture 17"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2554" name="Picture 18"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2547" name="Line 19"/>
            <p:cNvSpPr>
              <a:spLocks noChangeShapeType="1"/>
            </p:cNvSpPr>
            <p:nvPr/>
          </p:nvSpPr>
          <p:spPr bwMode="auto">
            <a:xfrm flipV="1">
              <a:off x="5136" y="384"/>
              <a:ext cx="0" cy="240"/>
            </a:xfrm>
            <a:prstGeom prst="line">
              <a:avLst/>
            </a:prstGeom>
            <a:noFill/>
            <a:ln w="28575">
              <a:solidFill>
                <a:srgbClr val="FF0000"/>
              </a:solidFill>
              <a:round/>
              <a:headEnd/>
              <a:tailEnd type="triangle" w="med" len="med"/>
            </a:ln>
          </p:spPr>
          <p:txBody>
            <a:bodyPr/>
            <a:lstStyle/>
            <a:p>
              <a:endParaRPr lang="de-DE"/>
            </a:p>
          </p:txBody>
        </p:sp>
      </p:grpSp>
      <p:sp>
        <p:nvSpPr>
          <p:cNvPr id="22532" name="Rectangle 20"/>
          <p:cNvSpPr>
            <a:spLocks noChangeArrowheads="1"/>
          </p:cNvSpPr>
          <p:nvPr/>
        </p:nvSpPr>
        <p:spPr bwMode="auto">
          <a:xfrm>
            <a:off x="-304800" y="76200"/>
            <a:ext cx="7772400" cy="1143000"/>
          </a:xfrm>
          <a:prstGeom prst="rect">
            <a:avLst/>
          </a:prstGeom>
          <a:noFill/>
          <a:ln w="9525">
            <a:noFill/>
            <a:miter lim="800000"/>
            <a:headEnd/>
            <a:tailEnd/>
          </a:ln>
        </p:spPr>
        <p:txBody>
          <a:bodyPr anchor="ctr"/>
          <a:lstStyle/>
          <a:p>
            <a:pPr algn="ctr"/>
            <a:r>
              <a:rPr lang="de-DE" sz="2800" b="1">
                <a:solidFill>
                  <a:schemeClr val="tx2"/>
                </a:solidFill>
              </a:rPr>
              <a:t>6. Station:</a:t>
            </a:r>
            <a:r>
              <a:rPr lang="de-DE" sz="3600" b="1">
                <a:solidFill>
                  <a:schemeClr val="tx2"/>
                </a:solidFill>
              </a:rPr>
              <a:t> Die obere Dorfstraße </a:t>
            </a:r>
            <a:br>
              <a:rPr lang="de-DE" sz="3600" b="1">
                <a:solidFill>
                  <a:schemeClr val="tx2"/>
                </a:solidFill>
              </a:rPr>
            </a:br>
            <a:r>
              <a:rPr lang="de-DE" sz="3600" b="1">
                <a:solidFill>
                  <a:schemeClr val="tx2"/>
                </a:solidFill>
              </a:rPr>
              <a:t>Zavadas</a:t>
            </a:r>
          </a:p>
        </p:txBody>
      </p:sp>
      <p:sp>
        <p:nvSpPr>
          <p:cNvPr id="32789" name="Text Box 21"/>
          <p:cNvSpPr txBox="1">
            <a:spLocks noChangeArrowheads="1"/>
          </p:cNvSpPr>
          <p:nvPr/>
        </p:nvSpPr>
        <p:spPr bwMode="auto">
          <a:xfrm>
            <a:off x="2209800" y="5334000"/>
            <a:ext cx="3889375" cy="457200"/>
          </a:xfrm>
          <a:prstGeom prst="rect">
            <a:avLst/>
          </a:prstGeom>
          <a:noFill/>
          <a:ln w="9525">
            <a:noFill/>
            <a:miter lim="800000"/>
            <a:headEnd/>
            <a:tailEnd/>
          </a:ln>
        </p:spPr>
        <p:txBody>
          <a:bodyPr wrap="none">
            <a:spAutoFit/>
          </a:bodyPr>
          <a:lstStyle/>
          <a:p>
            <a:r>
              <a:rPr lang="de-DE" sz="2000"/>
              <a:t>Holzhaus in der Oberen Dorfstraße.</a:t>
            </a:r>
            <a:r>
              <a:rPr lang="de-DE"/>
              <a:t> </a:t>
            </a:r>
          </a:p>
        </p:txBody>
      </p:sp>
      <p:grpSp>
        <p:nvGrpSpPr>
          <p:cNvPr id="5" name="Group 32"/>
          <p:cNvGrpSpPr>
            <a:grpSpLocks/>
          </p:cNvGrpSpPr>
          <p:nvPr/>
        </p:nvGrpSpPr>
        <p:grpSpPr bwMode="auto">
          <a:xfrm>
            <a:off x="3725863" y="6400800"/>
            <a:ext cx="1690687" cy="457200"/>
            <a:chOff x="2340" y="3360"/>
            <a:chExt cx="1065" cy="288"/>
          </a:xfrm>
        </p:grpSpPr>
        <p:grpSp>
          <p:nvGrpSpPr>
            <p:cNvPr id="22537" name="Group 33"/>
            <p:cNvGrpSpPr>
              <a:grpSpLocks/>
            </p:cNvGrpSpPr>
            <p:nvPr/>
          </p:nvGrpSpPr>
          <p:grpSpPr bwMode="auto">
            <a:xfrm>
              <a:off x="2340" y="3360"/>
              <a:ext cx="378" cy="288"/>
              <a:chOff x="624" y="336"/>
              <a:chExt cx="378" cy="288"/>
            </a:xfrm>
          </p:grpSpPr>
          <p:sp>
            <p:nvSpPr>
              <p:cNvPr id="22544" name="Rectangle 34"/>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2545" name="Text Box 35"/>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2" action="ppaction://hlinksldjump"/>
                  </a:rPr>
                  <a:t>Rund-</a:t>
                </a:r>
              </a:p>
              <a:p>
                <a:pPr algn="ctr"/>
                <a:r>
                  <a:rPr lang="de-DE" sz="1100" b="1">
                    <a:hlinkClick r:id="rId12" action="ppaction://hlinksldjump"/>
                  </a:rPr>
                  <a:t> weg</a:t>
                </a:r>
                <a:endParaRPr lang="de-DE" sz="1100" b="1"/>
              </a:p>
            </p:txBody>
          </p:sp>
        </p:grpSp>
        <p:grpSp>
          <p:nvGrpSpPr>
            <p:cNvPr id="22538" name="Group 36"/>
            <p:cNvGrpSpPr>
              <a:grpSpLocks/>
            </p:cNvGrpSpPr>
            <p:nvPr/>
          </p:nvGrpSpPr>
          <p:grpSpPr bwMode="auto">
            <a:xfrm>
              <a:off x="2676" y="3360"/>
              <a:ext cx="379" cy="288"/>
              <a:chOff x="2880" y="4032"/>
              <a:chExt cx="379" cy="288"/>
            </a:xfrm>
          </p:grpSpPr>
          <p:sp>
            <p:nvSpPr>
              <p:cNvPr id="22542" name="Rectangle 37"/>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2543" name="Text Box 38"/>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22539" name="Group 39"/>
            <p:cNvGrpSpPr>
              <a:grpSpLocks/>
            </p:cNvGrpSpPr>
            <p:nvPr/>
          </p:nvGrpSpPr>
          <p:grpSpPr bwMode="auto">
            <a:xfrm>
              <a:off x="3007" y="3360"/>
              <a:ext cx="398" cy="288"/>
              <a:chOff x="3019" y="4032"/>
              <a:chExt cx="398" cy="288"/>
            </a:xfrm>
          </p:grpSpPr>
          <p:sp>
            <p:nvSpPr>
              <p:cNvPr id="22540" name="Rectangle 40"/>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2541" name="Text Box 41"/>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5" action="ppaction://hlinksldjump"/>
                  </a:rPr>
                  <a:t>nächstes</a:t>
                </a:r>
              </a:p>
              <a:p>
                <a:pPr algn="ctr"/>
                <a:r>
                  <a:rPr lang="de-DE" sz="1000" b="1">
                    <a:hlinkClick r:id="rId15" action="ppaction://hlinksldjump"/>
                  </a:rPr>
                  <a:t>Bild</a:t>
                </a:r>
                <a:endParaRPr lang="de-DE" sz="1000" b="1"/>
              </a:p>
            </p:txBody>
          </p:sp>
        </p:grpSp>
      </p:grpSp>
      <p:pic>
        <p:nvPicPr>
          <p:cNvPr id="32810" name="Picture 42" descr="C:\Eigene Dateien\i photo plus\Uni\Geographie\Slowakeipräsentation\Ort21-02-09-10.jpg">
            <a:hlinkClick r:id="rId15" action="ppaction://hlinksldjump"/>
          </p:cNvPr>
          <p:cNvPicPr>
            <a:picLocks noChangeAspect="1" noChangeArrowheads="1"/>
          </p:cNvPicPr>
          <p:nvPr/>
        </p:nvPicPr>
        <p:blipFill>
          <a:blip r:embed="rId16" cstate="print"/>
          <a:srcRect/>
          <a:stretch>
            <a:fillRect/>
          </a:stretch>
        </p:blipFill>
        <p:spPr bwMode="auto">
          <a:xfrm>
            <a:off x="7239000" y="4548188"/>
            <a:ext cx="1079500" cy="862012"/>
          </a:xfrm>
          <a:prstGeom prst="rect">
            <a:avLst/>
          </a:prstGeom>
          <a:noFill/>
          <a:ln w="9525">
            <a:noFill/>
            <a:miter lim="800000"/>
            <a:headEnd/>
            <a:tailEnd/>
          </a:ln>
        </p:spPr>
      </p:pic>
      <p:pic>
        <p:nvPicPr>
          <p:cNvPr id="32811" name="Picture 43" descr="C:\Eigene Dateien\i photo plus\Uni\Geographie\Slowakeipräsentation\Bild18A.JPG">
            <a:hlinkClick r:id="rId17" action="ppaction://hlinksldjump"/>
          </p:cNvPr>
          <p:cNvPicPr>
            <a:picLocks noChangeAspect="1" noChangeArrowheads="1"/>
          </p:cNvPicPr>
          <p:nvPr/>
        </p:nvPicPr>
        <p:blipFill>
          <a:blip r:embed="rId18" cstate="print"/>
          <a:srcRect r="11568"/>
          <a:stretch>
            <a:fillRect/>
          </a:stretch>
        </p:blipFill>
        <p:spPr bwMode="auto">
          <a:xfrm>
            <a:off x="7239000" y="3581400"/>
            <a:ext cx="1079500" cy="8572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2770"/>
                                        </p:tgtEl>
                                        <p:attrNameLst>
                                          <p:attrName>style.visibility</p:attrName>
                                        </p:attrNameLst>
                                      </p:cBhvr>
                                      <p:to>
                                        <p:strVal val="visible"/>
                                      </p:to>
                                    </p:set>
                                    <p:animEffect transition="in" filter="dissolve">
                                      <p:cBhvr>
                                        <p:cTn id="7" dur="500"/>
                                        <p:tgtEl>
                                          <p:spTgt spid="32770"/>
                                        </p:tgtEl>
                                      </p:cBhvr>
                                    </p:animEffect>
                                  </p:childTnLst>
                                </p:cTn>
                              </p:par>
                            </p:childTnLst>
                          </p:cTn>
                        </p:par>
                        <p:par>
                          <p:cTn id="8" fill="hold">
                            <p:stCondLst>
                              <p:cond delay="2500"/>
                            </p:stCondLst>
                            <p:childTnLst>
                              <p:par>
                                <p:cTn id="9" presetID="9" presetClass="entr" presetSubtype="0" fill="hold" nodeType="afterEffect">
                                  <p:stCondLst>
                                    <p:cond delay="2000"/>
                                  </p:stCondLst>
                                  <p:childTnLst>
                                    <p:set>
                                      <p:cBhvr>
                                        <p:cTn id="10" dur="1" fill="hold">
                                          <p:stCondLst>
                                            <p:cond delay="0"/>
                                          </p:stCondLst>
                                        </p:cTn>
                                        <p:tgtEl>
                                          <p:spTgt spid="32810"/>
                                        </p:tgtEl>
                                        <p:attrNameLst>
                                          <p:attrName>style.visibility</p:attrName>
                                        </p:attrNameLst>
                                      </p:cBhvr>
                                      <p:to>
                                        <p:strVal val="visible"/>
                                      </p:to>
                                    </p:set>
                                    <p:animEffect transition="in" filter="dissolve">
                                      <p:cBhvr>
                                        <p:cTn id="11" dur="500"/>
                                        <p:tgtEl>
                                          <p:spTgt spid="32810"/>
                                        </p:tgtEl>
                                      </p:cBhvr>
                                    </p:animEffect>
                                  </p:childTnLst>
                                </p:cTn>
                              </p:par>
                            </p:childTnLst>
                          </p:cTn>
                        </p:par>
                        <p:par>
                          <p:cTn id="12" fill="hold">
                            <p:stCondLst>
                              <p:cond delay="5000"/>
                            </p:stCondLst>
                            <p:childTnLst>
                              <p:par>
                                <p:cTn id="13" presetID="9" presetClass="entr" presetSubtype="0" fill="hold" nodeType="afterEffect">
                                  <p:stCondLst>
                                    <p:cond delay="2000"/>
                                  </p:stCondLst>
                                  <p:childTnLst>
                                    <p:set>
                                      <p:cBhvr>
                                        <p:cTn id="14" dur="1" fill="hold">
                                          <p:stCondLst>
                                            <p:cond delay="0"/>
                                          </p:stCondLst>
                                        </p:cTn>
                                        <p:tgtEl>
                                          <p:spTgt spid="32811"/>
                                        </p:tgtEl>
                                        <p:attrNameLst>
                                          <p:attrName>style.visibility</p:attrName>
                                        </p:attrNameLst>
                                      </p:cBhvr>
                                      <p:to>
                                        <p:strVal val="visible"/>
                                      </p:to>
                                    </p:set>
                                    <p:animEffect transition="in" filter="dissolve">
                                      <p:cBhvr>
                                        <p:cTn id="15" dur="500"/>
                                        <p:tgtEl>
                                          <p:spTgt spid="32811"/>
                                        </p:tgtEl>
                                      </p:cBhvr>
                                    </p:animEffect>
                                  </p:childTnLst>
                                </p:cTn>
                              </p:par>
                            </p:childTnLst>
                          </p:cTn>
                        </p:par>
                        <p:par>
                          <p:cTn id="16" fill="hold">
                            <p:stCondLst>
                              <p:cond delay="7500"/>
                            </p:stCondLst>
                            <p:childTnLst>
                              <p:par>
                                <p:cTn id="17" presetID="1" presetClass="entr" presetSubtype="0" fill="hold" grpId="0" nodeType="afterEffect">
                                  <p:stCondLst>
                                    <p:cond delay="2000"/>
                                  </p:stCondLst>
                                  <p:childTnLst>
                                    <p:set>
                                      <p:cBhvr>
                                        <p:cTn id="18" dur="1" fill="hold">
                                          <p:stCondLst>
                                            <p:cond delay="499"/>
                                          </p:stCondLst>
                                        </p:cTn>
                                        <p:tgtEl>
                                          <p:spTgt spid="32789"/>
                                        </p:tgtEl>
                                        <p:attrNameLst>
                                          <p:attrName>style.visibility</p:attrName>
                                        </p:attrNameLst>
                                      </p:cBhvr>
                                      <p:to>
                                        <p:strVal val="visible"/>
                                      </p:to>
                                    </p:set>
                                  </p:childTnLst>
                                </p:cTn>
                              </p:par>
                            </p:childTnLst>
                          </p:cTn>
                        </p:par>
                        <p:par>
                          <p:cTn id="19" fill="hold">
                            <p:stCondLst>
                              <p:cond delay="10000"/>
                            </p:stCondLst>
                            <p:childTnLst>
                              <p:par>
                                <p:cTn id="20" presetID="9" presetClass="entr" presetSubtype="0" fill="hold" nodeType="after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9"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Eigene Dateien\i photo plus\Uni\Geographie\Slowakeipräsentation\Ort21-02-09-10.jpg"/>
          <p:cNvPicPr>
            <a:picLocks noChangeAspect="1" noChangeArrowheads="1"/>
          </p:cNvPicPr>
          <p:nvPr/>
        </p:nvPicPr>
        <p:blipFill>
          <a:blip r:embed="rId2" cstate="print"/>
          <a:srcRect/>
          <a:stretch>
            <a:fillRect/>
          </a:stretch>
        </p:blipFill>
        <p:spPr bwMode="auto">
          <a:xfrm>
            <a:off x="2319338" y="1657350"/>
            <a:ext cx="4505325" cy="3600450"/>
          </a:xfrm>
          <a:prstGeom prst="rect">
            <a:avLst/>
          </a:prstGeom>
          <a:noFill/>
          <a:ln w="9525">
            <a:noFill/>
            <a:miter lim="800000"/>
            <a:headEnd/>
            <a:tailEnd/>
          </a:ln>
        </p:spPr>
      </p:pic>
      <p:grpSp>
        <p:nvGrpSpPr>
          <p:cNvPr id="23555" name="Group 13"/>
          <p:cNvGrpSpPr>
            <a:grpSpLocks/>
          </p:cNvGrpSpPr>
          <p:nvPr/>
        </p:nvGrpSpPr>
        <p:grpSpPr bwMode="auto">
          <a:xfrm>
            <a:off x="7696200" y="76200"/>
            <a:ext cx="1371600" cy="1524000"/>
            <a:chOff x="4848" y="48"/>
            <a:chExt cx="864" cy="960"/>
          </a:xfrm>
        </p:grpSpPr>
        <p:grpSp>
          <p:nvGrpSpPr>
            <p:cNvPr id="23567" name="Group 14"/>
            <p:cNvGrpSpPr>
              <a:grpSpLocks/>
            </p:cNvGrpSpPr>
            <p:nvPr/>
          </p:nvGrpSpPr>
          <p:grpSpPr bwMode="auto">
            <a:xfrm>
              <a:off x="4848" y="48"/>
              <a:ext cx="864" cy="960"/>
              <a:chOff x="2208" y="1584"/>
              <a:chExt cx="864" cy="960"/>
            </a:xfrm>
          </p:grpSpPr>
          <p:pic>
            <p:nvPicPr>
              <p:cNvPr id="23569" name="Picture 15"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3570" name="Group 16"/>
              <p:cNvGrpSpPr>
                <a:grpSpLocks/>
              </p:cNvGrpSpPr>
              <p:nvPr/>
            </p:nvGrpSpPr>
            <p:grpSpPr bwMode="auto">
              <a:xfrm>
                <a:off x="2208" y="1802"/>
                <a:ext cx="767" cy="495"/>
                <a:chOff x="1152" y="1440"/>
                <a:chExt cx="2208" cy="1521"/>
              </a:xfrm>
            </p:grpSpPr>
            <p:pic>
              <p:nvPicPr>
                <p:cNvPr id="23571" name="Picture 17"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3572" name="Picture 18"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3573" name="Picture 19"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3574" name="Picture 20"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3575" name="Picture 21"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3568" name="Line 22"/>
            <p:cNvSpPr>
              <a:spLocks noChangeShapeType="1"/>
            </p:cNvSpPr>
            <p:nvPr/>
          </p:nvSpPr>
          <p:spPr bwMode="auto">
            <a:xfrm flipV="1">
              <a:off x="5136" y="384"/>
              <a:ext cx="0" cy="240"/>
            </a:xfrm>
            <a:prstGeom prst="line">
              <a:avLst/>
            </a:prstGeom>
            <a:noFill/>
            <a:ln w="28575">
              <a:solidFill>
                <a:srgbClr val="FF0000"/>
              </a:solidFill>
              <a:round/>
              <a:headEnd/>
              <a:tailEnd type="triangle" w="med" len="med"/>
            </a:ln>
          </p:spPr>
          <p:txBody>
            <a:bodyPr/>
            <a:lstStyle/>
            <a:p>
              <a:endParaRPr lang="de-DE"/>
            </a:p>
          </p:txBody>
        </p:sp>
      </p:grpSp>
      <p:sp>
        <p:nvSpPr>
          <p:cNvPr id="23556" name="Rectangle 23"/>
          <p:cNvSpPr>
            <a:spLocks noChangeArrowheads="1"/>
          </p:cNvSpPr>
          <p:nvPr/>
        </p:nvSpPr>
        <p:spPr bwMode="auto">
          <a:xfrm>
            <a:off x="-304800" y="76200"/>
            <a:ext cx="7772400" cy="1143000"/>
          </a:xfrm>
          <a:prstGeom prst="rect">
            <a:avLst/>
          </a:prstGeom>
          <a:noFill/>
          <a:ln w="9525">
            <a:noFill/>
            <a:miter lim="800000"/>
            <a:headEnd/>
            <a:tailEnd/>
          </a:ln>
        </p:spPr>
        <p:txBody>
          <a:bodyPr anchor="ctr"/>
          <a:lstStyle/>
          <a:p>
            <a:pPr algn="ctr"/>
            <a:r>
              <a:rPr lang="de-DE" sz="2800" b="1">
                <a:solidFill>
                  <a:schemeClr val="tx2"/>
                </a:solidFill>
              </a:rPr>
              <a:t>6. Station:</a:t>
            </a:r>
            <a:r>
              <a:rPr lang="de-DE" sz="3600" b="1">
                <a:solidFill>
                  <a:schemeClr val="tx2"/>
                </a:solidFill>
              </a:rPr>
              <a:t> Die obere Dorfstraße </a:t>
            </a:r>
            <a:br>
              <a:rPr lang="de-DE" sz="3600" b="1">
                <a:solidFill>
                  <a:schemeClr val="tx2"/>
                </a:solidFill>
              </a:rPr>
            </a:br>
            <a:r>
              <a:rPr lang="de-DE" sz="3600" b="1">
                <a:solidFill>
                  <a:schemeClr val="tx2"/>
                </a:solidFill>
              </a:rPr>
              <a:t>Zavadas</a:t>
            </a:r>
          </a:p>
        </p:txBody>
      </p:sp>
      <p:sp>
        <p:nvSpPr>
          <p:cNvPr id="31768" name="Text Box 24"/>
          <p:cNvSpPr txBox="1">
            <a:spLocks noChangeArrowheads="1"/>
          </p:cNvSpPr>
          <p:nvPr/>
        </p:nvSpPr>
        <p:spPr bwMode="auto">
          <a:xfrm>
            <a:off x="2270125" y="5241925"/>
            <a:ext cx="4740275" cy="1006475"/>
          </a:xfrm>
          <a:prstGeom prst="rect">
            <a:avLst/>
          </a:prstGeom>
          <a:noFill/>
          <a:ln w="9525">
            <a:noFill/>
            <a:miter lim="800000"/>
            <a:headEnd/>
            <a:tailEnd/>
          </a:ln>
        </p:spPr>
        <p:txBody>
          <a:bodyPr>
            <a:spAutoFit/>
          </a:bodyPr>
          <a:lstStyle/>
          <a:p>
            <a:r>
              <a:rPr lang="de-DE" sz="2000"/>
              <a:t>Üppig verziertes Wohnhaus, dessen Besitzerin heute noch große Teppiche webt (siehe nächste Seite).</a:t>
            </a:r>
          </a:p>
        </p:txBody>
      </p:sp>
      <p:grpSp>
        <p:nvGrpSpPr>
          <p:cNvPr id="5" name="Group 25"/>
          <p:cNvGrpSpPr>
            <a:grpSpLocks/>
          </p:cNvGrpSpPr>
          <p:nvPr/>
        </p:nvGrpSpPr>
        <p:grpSpPr bwMode="auto">
          <a:xfrm>
            <a:off x="4038600" y="6400800"/>
            <a:ext cx="1135063" cy="457200"/>
            <a:chOff x="2352" y="4032"/>
            <a:chExt cx="715" cy="288"/>
          </a:xfrm>
        </p:grpSpPr>
        <p:grpSp>
          <p:nvGrpSpPr>
            <p:cNvPr id="23561" name="Group 26"/>
            <p:cNvGrpSpPr>
              <a:grpSpLocks/>
            </p:cNvGrpSpPr>
            <p:nvPr/>
          </p:nvGrpSpPr>
          <p:grpSpPr bwMode="auto">
            <a:xfrm>
              <a:off x="2688" y="4032"/>
              <a:ext cx="379" cy="288"/>
              <a:chOff x="2880" y="4032"/>
              <a:chExt cx="379" cy="288"/>
            </a:xfrm>
          </p:grpSpPr>
          <p:sp>
            <p:nvSpPr>
              <p:cNvPr id="23565" name="Rectangle 27"/>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3566" name="Text Box 28"/>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4" action="ppaction://hlinksldjump"/>
                  </a:rPr>
                  <a:t> Karte </a:t>
                </a:r>
                <a:endParaRPr lang="de-DE" sz="1100" b="1"/>
              </a:p>
            </p:txBody>
          </p:sp>
        </p:grpSp>
        <p:grpSp>
          <p:nvGrpSpPr>
            <p:cNvPr id="23562" name="Group 29"/>
            <p:cNvGrpSpPr>
              <a:grpSpLocks/>
            </p:cNvGrpSpPr>
            <p:nvPr/>
          </p:nvGrpSpPr>
          <p:grpSpPr bwMode="auto">
            <a:xfrm>
              <a:off x="2352" y="4032"/>
              <a:ext cx="378" cy="288"/>
              <a:chOff x="624" y="336"/>
              <a:chExt cx="378" cy="288"/>
            </a:xfrm>
          </p:grpSpPr>
          <p:sp>
            <p:nvSpPr>
              <p:cNvPr id="23563" name="Rectangle 30"/>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3564" name="Text Box 31"/>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2" action="ppaction://hlinksldjump"/>
                  </a:rPr>
                  <a:t>Rund-</a:t>
                </a:r>
              </a:p>
              <a:p>
                <a:pPr algn="ctr"/>
                <a:r>
                  <a:rPr lang="de-DE" sz="1100" b="1">
                    <a:hlinkClick r:id="rId12" action="ppaction://hlinksldjump"/>
                  </a:rPr>
                  <a:t> weg</a:t>
                </a:r>
                <a:endParaRPr lang="de-DE" sz="1100" b="1"/>
              </a:p>
            </p:txBody>
          </p:sp>
        </p:grpSp>
      </p:grpSp>
      <p:pic>
        <p:nvPicPr>
          <p:cNvPr id="31776" name="Picture 32" descr="C:\Eigene Dateien\i photo plus\Uni\Geographie\Slowakeipräsentation\Bild18A.JPG">
            <a:hlinkClick r:id="rId15" action="ppaction://hlinksldjump"/>
          </p:cNvPr>
          <p:cNvPicPr>
            <a:picLocks noChangeAspect="1" noChangeArrowheads="1"/>
          </p:cNvPicPr>
          <p:nvPr/>
        </p:nvPicPr>
        <p:blipFill>
          <a:blip r:embed="rId16" cstate="print"/>
          <a:srcRect r="11568"/>
          <a:stretch>
            <a:fillRect/>
          </a:stretch>
        </p:blipFill>
        <p:spPr bwMode="auto">
          <a:xfrm>
            <a:off x="7239000" y="3352800"/>
            <a:ext cx="1079500" cy="857250"/>
          </a:xfrm>
          <a:prstGeom prst="rect">
            <a:avLst/>
          </a:prstGeom>
          <a:noFill/>
          <a:ln w="9525">
            <a:noFill/>
            <a:miter lim="800000"/>
            <a:headEnd/>
            <a:tailEnd/>
          </a:ln>
        </p:spPr>
      </p:pic>
      <p:pic>
        <p:nvPicPr>
          <p:cNvPr id="31777" name="Picture 33" descr="C:\Eigene Dateien\i photo plus\Uni\Geographie\Slowakeipräsentation\Ort22-02-09-10.jpg">
            <a:hlinkClick r:id="rId17" action="ppaction://hlinksldjump"/>
          </p:cNvPr>
          <p:cNvPicPr>
            <a:picLocks noChangeAspect="1" noChangeArrowheads="1"/>
          </p:cNvPicPr>
          <p:nvPr/>
        </p:nvPicPr>
        <p:blipFill>
          <a:blip r:embed="rId18" cstate="print"/>
          <a:srcRect/>
          <a:stretch>
            <a:fillRect/>
          </a:stretch>
        </p:blipFill>
        <p:spPr bwMode="auto">
          <a:xfrm>
            <a:off x="7239000" y="4419600"/>
            <a:ext cx="1079500" cy="8620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1746"/>
                                        </p:tgtEl>
                                        <p:attrNameLst>
                                          <p:attrName>style.visibility</p:attrName>
                                        </p:attrNameLst>
                                      </p:cBhvr>
                                      <p:to>
                                        <p:strVal val="visible"/>
                                      </p:to>
                                    </p:set>
                                    <p:animEffect transition="in" filter="dissolve">
                                      <p:cBhvr>
                                        <p:cTn id="7" dur="500"/>
                                        <p:tgtEl>
                                          <p:spTgt spid="31746"/>
                                        </p:tgtEl>
                                      </p:cBhvr>
                                    </p:animEffect>
                                  </p:childTnLst>
                                </p:cTn>
                              </p:par>
                            </p:childTnLst>
                          </p:cTn>
                        </p:par>
                        <p:par>
                          <p:cTn id="8" fill="hold">
                            <p:stCondLst>
                              <p:cond delay="2500"/>
                            </p:stCondLst>
                            <p:childTnLst>
                              <p:par>
                                <p:cTn id="9" presetID="9" presetClass="entr" presetSubtype="0" fill="hold" nodeType="afterEffect">
                                  <p:stCondLst>
                                    <p:cond delay="2000"/>
                                  </p:stCondLst>
                                  <p:childTnLst>
                                    <p:set>
                                      <p:cBhvr>
                                        <p:cTn id="10" dur="1" fill="hold">
                                          <p:stCondLst>
                                            <p:cond delay="0"/>
                                          </p:stCondLst>
                                        </p:cTn>
                                        <p:tgtEl>
                                          <p:spTgt spid="31776"/>
                                        </p:tgtEl>
                                        <p:attrNameLst>
                                          <p:attrName>style.visibility</p:attrName>
                                        </p:attrNameLst>
                                      </p:cBhvr>
                                      <p:to>
                                        <p:strVal val="visible"/>
                                      </p:to>
                                    </p:set>
                                    <p:animEffect transition="in" filter="dissolve">
                                      <p:cBhvr>
                                        <p:cTn id="11" dur="500"/>
                                        <p:tgtEl>
                                          <p:spTgt spid="31776"/>
                                        </p:tgtEl>
                                      </p:cBhvr>
                                    </p:animEffect>
                                  </p:childTnLst>
                                </p:cTn>
                              </p:par>
                            </p:childTnLst>
                          </p:cTn>
                        </p:par>
                        <p:par>
                          <p:cTn id="12" fill="hold">
                            <p:stCondLst>
                              <p:cond delay="5000"/>
                            </p:stCondLst>
                            <p:childTnLst>
                              <p:par>
                                <p:cTn id="13" presetID="9" presetClass="entr" presetSubtype="0" fill="hold" nodeType="afterEffect">
                                  <p:stCondLst>
                                    <p:cond delay="2000"/>
                                  </p:stCondLst>
                                  <p:childTnLst>
                                    <p:set>
                                      <p:cBhvr>
                                        <p:cTn id="14" dur="1" fill="hold">
                                          <p:stCondLst>
                                            <p:cond delay="0"/>
                                          </p:stCondLst>
                                        </p:cTn>
                                        <p:tgtEl>
                                          <p:spTgt spid="31777"/>
                                        </p:tgtEl>
                                        <p:attrNameLst>
                                          <p:attrName>style.visibility</p:attrName>
                                        </p:attrNameLst>
                                      </p:cBhvr>
                                      <p:to>
                                        <p:strVal val="visible"/>
                                      </p:to>
                                    </p:set>
                                    <p:animEffect transition="in" filter="dissolve">
                                      <p:cBhvr>
                                        <p:cTn id="15" dur="500"/>
                                        <p:tgtEl>
                                          <p:spTgt spid="31777"/>
                                        </p:tgtEl>
                                      </p:cBhvr>
                                    </p:animEffect>
                                  </p:childTnLst>
                                </p:cTn>
                              </p:par>
                            </p:childTnLst>
                          </p:cTn>
                        </p:par>
                        <p:par>
                          <p:cTn id="16" fill="hold">
                            <p:stCondLst>
                              <p:cond delay="7500"/>
                            </p:stCondLst>
                            <p:childTnLst>
                              <p:par>
                                <p:cTn id="17" presetID="1" presetClass="entr" presetSubtype="0" fill="hold" grpId="0" nodeType="afterEffect">
                                  <p:stCondLst>
                                    <p:cond delay="2000"/>
                                  </p:stCondLst>
                                  <p:childTnLst>
                                    <p:set>
                                      <p:cBhvr>
                                        <p:cTn id="18" dur="1" fill="hold">
                                          <p:stCondLst>
                                            <p:cond delay="499"/>
                                          </p:stCondLst>
                                        </p:cTn>
                                        <p:tgtEl>
                                          <p:spTgt spid="31768"/>
                                        </p:tgtEl>
                                        <p:attrNameLst>
                                          <p:attrName>style.visibility</p:attrName>
                                        </p:attrNameLst>
                                      </p:cBhvr>
                                      <p:to>
                                        <p:strVal val="visible"/>
                                      </p:to>
                                    </p:set>
                                  </p:childTnLst>
                                </p:cTn>
                              </p:par>
                            </p:childTnLst>
                          </p:cTn>
                        </p:par>
                        <p:par>
                          <p:cTn id="19" fill="hold">
                            <p:stCondLst>
                              <p:cond delay="10000"/>
                            </p:stCondLst>
                            <p:childTnLst>
                              <p:par>
                                <p:cTn id="20" presetID="9" presetClass="entr" presetSubtype="0" fill="hold" nodeType="afterEffect">
                                  <p:stCondLst>
                                    <p:cond delay="200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8"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0"/>
            <a:ext cx="7772400" cy="1143000"/>
          </a:xfrm>
        </p:spPr>
        <p:txBody>
          <a:bodyPr/>
          <a:lstStyle/>
          <a:p>
            <a:pPr eaLnBrk="1" hangingPunct="1"/>
            <a:r>
              <a:rPr lang="de-DE" sz="3600" b="1" smtClean="0"/>
              <a:t>Das Webhandwerk – alte Tradition in Zavada</a:t>
            </a:r>
          </a:p>
        </p:txBody>
      </p:sp>
      <p:sp>
        <p:nvSpPr>
          <p:cNvPr id="15363" name="Rectangle 3"/>
          <p:cNvSpPr>
            <a:spLocks noGrp="1" noChangeArrowheads="1"/>
          </p:cNvSpPr>
          <p:nvPr>
            <p:ph type="body" sz="half" idx="1"/>
          </p:nvPr>
        </p:nvSpPr>
        <p:spPr>
          <a:xfrm>
            <a:off x="3429000" y="3505200"/>
            <a:ext cx="4343400" cy="2514600"/>
          </a:xfrm>
        </p:spPr>
        <p:txBody>
          <a:bodyPr/>
          <a:lstStyle/>
          <a:p>
            <a:pPr eaLnBrk="1" hangingPunct="1"/>
            <a:r>
              <a:rPr lang="de-DE" sz="2000" smtClean="0"/>
              <a:t>Diese 86-jährige Frau, die in einem der Häuser der oberen Dorfstraße lebt, webt vor allem große Teppiche und Wandbehänge, die sie nach eigenen Angaben bereits an viele Kirchengemeinden in ganz Europa verkauft hat.</a:t>
            </a:r>
          </a:p>
        </p:txBody>
      </p:sp>
      <p:sp>
        <p:nvSpPr>
          <p:cNvPr id="15364" name="Rectangle 4"/>
          <p:cNvSpPr>
            <a:spLocks noGrp="1" noChangeArrowheads="1"/>
          </p:cNvSpPr>
          <p:nvPr>
            <p:ph type="body" sz="half" idx="2"/>
          </p:nvPr>
        </p:nvSpPr>
        <p:spPr>
          <a:xfrm>
            <a:off x="3429000" y="2209800"/>
            <a:ext cx="4267200" cy="1524000"/>
          </a:xfrm>
        </p:spPr>
        <p:txBody>
          <a:bodyPr/>
          <a:lstStyle/>
          <a:p>
            <a:pPr eaLnBrk="1" hangingPunct="1"/>
            <a:r>
              <a:rPr lang="de-DE" sz="2000" smtClean="0"/>
              <a:t>Nur noch wenige Einwohner des Dorfes beherrschen das traditionelle Webhandwerk an großen, handbetriebenen Webstühlen.</a:t>
            </a:r>
          </a:p>
        </p:txBody>
      </p:sp>
      <p:pic>
        <p:nvPicPr>
          <p:cNvPr id="15367" name="Picture 7" descr="C:\Eigene Dateien\i photo plus\Uni\Geographie\Slowakeipräsentation\Bild14A.JPG"/>
          <p:cNvPicPr>
            <a:picLocks noChangeAspect="1" noChangeArrowheads="1"/>
          </p:cNvPicPr>
          <p:nvPr/>
        </p:nvPicPr>
        <p:blipFill>
          <a:blip r:embed="rId2" cstate="print"/>
          <a:srcRect/>
          <a:stretch>
            <a:fillRect/>
          </a:stretch>
        </p:blipFill>
        <p:spPr bwMode="auto">
          <a:xfrm>
            <a:off x="152400" y="1651000"/>
            <a:ext cx="3260725" cy="4673600"/>
          </a:xfrm>
          <a:prstGeom prst="rect">
            <a:avLst/>
          </a:prstGeom>
          <a:noFill/>
          <a:ln w="9525">
            <a:noFill/>
            <a:miter lim="800000"/>
            <a:headEnd/>
            <a:tailEnd/>
          </a:ln>
        </p:spPr>
      </p:pic>
      <p:grpSp>
        <p:nvGrpSpPr>
          <p:cNvPr id="2" name="Group 21"/>
          <p:cNvGrpSpPr>
            <a:grpSpLocks/>
          </p:cNvGrpSpPr>
          <p:nvPr/>
        </p:nvGrpSpPr>
        <p:grpSpPr bwMode="auto">
          <a:xfrm>
            <a:off x="3733800" y="6400800"/>
            <a:ext cx="1681163" cy="457200"/>
            <a:chOff x="2352" y="4032"/>
            <a:chExt cx="1059" cy="288"/>
          </a:xfrm>
        </p:grpSpPr>
        <p:grpSp>
          <p:nvGrpSpPr>
            <p:cNvPr id="24593" name="Group 22"/>
            <p:cNvGrpSpPr>
              <a:grpSpLocks/>
            </p:cNvGrpSpPr>
            <p:nvPr/>
          </p:nvGrpSpPr>
          <p:grpSpPr bwMode="auto">
            <a:xfrm>
              <a:off x="2688" y="4032"/>
              <a:ext cx="379" cy="288"/>
              <a:chOff x="2880" y="4032"/>
              <a:chExt cx="379" cy="288"/>
            </a:xfrm>
          </p:grpSpPr>
          <p:sp>
            <p:nvSpPr>
              <p:cNvPr id="24600" name="Rectangle 23"/>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4601" name="Text Box 24"/>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3" action="ppaction://hlinksldjump"/>
                  </a:rPr>
                  <a:t> Karte </a:t>
                </a:r>
                <a:endParaRPr lang="de-DE" sz="1100" b="1"/>
              </a:p>
            </p:txBody>
          </p:sp>
        </p:grpSp>
        <p:grpSp>
          <p:nvGrpSpPr>
            <p:cNvPr id="24594" name="Group 25"/>
            <p:cNvGrpSpPr>
              <a:grpSpLocks/>
            </p:cNvGrpSpPr>
            <p:nvPr/>
          </p:nvGrpSpPr>
          <p:grpSpPr bwMode="auto">
            <a:xfrm>
              <a:off x="2352" y="4032"/>
              <a:ext cx="378" cy="288"/>
              <a:chOff x="624" y="336"/>
              <a:chExt cx="378" cy="288"/>
            </a:xfrm>
          </p:grpSpPr>
          <p:sp>
            <p:nvSpPr>
              <p:cNvPr id="24598" name="Rectangle 26"/>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4599" name="Text Box 27"/>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24595" name="Group 28"/>
            <p:cNvGrpSpPr>
              <a:grpSpLocks/>
            </p:cNvGrpSpPr>
            <p:nvPr/>
          </p:nvGrpSpPr>
          <p:grpSpPr bwMode="auto">
            <a:xfrm>
              <a:off x="3024" y="4032"/>
              <a:ext cx="387" cy="288"/>
              <a:chOff x="3600" y="3312"/>
              <a:chExt cx="387" cy="288"/>
            </a:xfrm>
          </p:grpSpPr>
          <p:sp>
            <p:nvSpPr>
              <p:cNvPr id="24596" name="Rectangle 29"/>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4597" name="Text Box 30"/>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Photo-</a:t>
                </a:r>
              </a:p>
              <a:p>
                <a:pPr algn="ctr"/>
                <a:r>
                  <a:rPr lang="de-DE" sz="1100" b="1">
                    <a:hlinkClick r:id="rId5" action="ppaction://hlinksldjump"/>
                  </a:rPr>
                  <a:t>galerie</a:t>
                </a:r>
                <a:endParaRPr lang="de-DE" sz="1100" b="1"/>
              </a:p>
            </p:txBody>
          </p:sp>
        </p:grpSp>
      </p:grpSp>
      <p:grpSp>
        <p:nvGrpSpPr>
          <p:cNvPr id="6" name="Group 40"/>
          <p:cNvGrpSpPr>
            <a:grpSpLocks/>
          </p:cNvGrpSpPr>
          <p:nvPr/>
        </p:nvGrpSpPr>
        <p:grpSpPr bwMode="auto">
          <a:xfrm>
            <a:off x="7696200" y="76200"/>
            <a:ext cx="1371600" cy="1524000"/>
            <a:chOff x="4848" y="48"/>
            <a:chExt cx="864" cy="960"/>
          </a:xfrm>
        </p:grpSpPr>
        <p:grpSp>
          <p:nvGrpSpPr>
            <p:cNvPr id="24584" name="Group 31"/>
            <p:cNvGrpSpPr>
              <a:grpSpLocks/>
            </p:cNvGrpSpPr>
            <p:nvPr/>
          </p:nvGrpSpPr>
          <p:grpSpPr bwMode="auto">
            <a:xfrm>
              <a:off x="4848" y="48"/>
              <a:ext cx="864" cy="960"/>
              <a:chOff x="2208" y="1584"/>
              <a:chExt cx="864" cy="960"/>
            </a:xfrm>
          </p:grpSpPr>
          <p:pic>
            <p:nvPicPr>
              <p:cNvPr id="24586" name="Picture 32" descr="C:\Eigene Dateien\i photo plus\Uni\Geographie\Slowakeipräsentation\KarteZavada-Dateien\zavada.JPG"/>
              <p:cNvPicPr>
                <a:picLocks noChangeAspect="1" noChangeArrowheads="1"/>
              </p:cNvPicPr>
              <p:nvPr/>
            </p:nvPicPr>
            <p:blipFill>
              <a:blip r:embed="rId6"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4587" name="Group 33"/>
              <p:cNvGrpSpPr>
                <a:grpSpLocks/>
              </p:cNvGrpSpPr>
              <p:nvPr/>
            </p:nvGrpSpPr>
            <p:grpSpPr bwMode="auto">
              <a:xfrm>
                <a:off x="2208" y="1802"/>
                <a:ext cx="767" cy="495"/>
                <a:chOff x="1152" y="1440"/>
                <a:chExt cx="2208" cy="1521"/>
              </a:xfrm>
            </p:grpSpPr>
            <p:pic>
              <p:nvPicPr>
                <p:cNvPr id="24588" name="Picture 34" descr="C:\Eigene Dateien\i photo plus\Uni\Geographie\Slowakeipräsentation\Bild29A.JPG">
                  <a:hlinkClick r:id="rId7" action="ppaction://hlinksldjump" tooltip="1. Station: Der Ortsmittelpunkt von Zavada"/>
                </p:cNvPr>
                <p:cNvPicPr>
                  <a:picLocks noChangeAspect="1" noChangeArrowheads="1"/>
                </p:cNvPicPr>
                <p:nvPr/>
              </p:nvPicPr>
              <p:blipFill>
                <a:blip r:embed="rId8"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4589" name="Picture 35" descr="C:\Eigene Dateien\i photo plus\Uni\Geographie\Slowakeipräsentation\Bild22A.JPG">
                  <a:hlinkClick r:id="rId9" action="ppaction://hlinksldjump" tooltip="2. Station: Das älteste Gehöft des Dorfes"/>
                </p:cNvPr>
                <p:cNvPicPr>
                  <a:picLocks noChangeAspect="1" noChangeArrowheads="1"/>
                </p:cNvPicPr>
                <p:nvPr/>
              </p:nvPicPr>
              <p:blipFill>
                <a:blip r:embed="rId10"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4590" name="Picture 36" descr="C:\Eigene Dateien\i photo plus\Uni\Geographie\Slowakeipräsentation\Ort12-02-09-10.jpg">
                  <a:hlinkClick r:id="rId11" action="ppaction://hlinksldjump" tooltip="3. Station: Der westliche Teil des Dorfes"/>
                </p:cNvPr>
                <p:cNvPicPr>
                  <a:picLocks noChangeAspect="1" noChangeArrowheads="1"/>
                </p:cNvPicPr>
                <p:nvPr/>
              </p:nvPicPr>
              <p:blipFill>
                <a:blip r:embed="rId12"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4591" name="Picture 37" descr="C:\Eigene Dateien\i photo plus\Uni\Geographie\Slowakeipräsentation\Ort21-02-09-10.jpg">
                  <a:hlinkClick r:id="rId13" action="ppaction://hlinksldjump" tooltip="6. Station: Die obere Dorfstraße von Zavada"/>
                </p:cNvPr>
                <p:cNvPicPr>
                  <a:picLocks noChangeAspect="1" noChangeArrowheads="1"/>
                </p:cNvPicPr>
                <p:nvPr/>
              </p:nvPicPr>
              <p:blipFill>
                <a:blip r:embed="rId14"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4592" name="Picture 38" descr="C:\Eigene Dateien\i photo plus\Uni\Geographie\Slowakeipräsentation\Bild12A.JPG">
                  <a:hlinkClick r:id="rId15" action="ppaction://hlinksldjump" tooltip="Das Webhandwerk - alte Tradition in Zavada"/>
                </p:cNvPr>
                <p:cNvPicPr>
                  <a:picLocks noChangeAspect="1" noChangeArrowheads="1"/>
                </p:cNvPicPr>
                <p:nvPr/>
              </p:nvPicPr>
              <p:blipFill>
                <a:blip r:embed="rId16"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4585" name="Line 39"/>
            <p:cNvSpPr>
              <a:spLocks noChangeShapeType="1"/>
            </p:cNvSpPr>
            <p:nvPr/>
          </p:nvSpPr>
          <p:spPr bwMode="auto">
            <a:xfrm flipV="1">
              <a:off x="5280" y="384"/>
              <a:ext cx="0" cy="192"/>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5362"/>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5367"/>
                                        </p:tgtEl>
                                        <p:attrNameLst>
                                          <p:attrName>style.visibility</p:attrName>
                                        </p:attrNameLst>
                                      </p:cBhvr>
                                      <p:to>
                                        <p:strVal val="visible"/>
                                      </p:to>
                                    </p:set>
                                    <p:animEffect transition="in" filter="dissolve">
                                      <p:cBhvr>
                                        <p:cTn id="10" dur="500"/>
                                        <p:tgtEl>
                                          <p:spTgt spid="15367"/>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15364">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15363">
                                            <p:txEl>
                                              <p:pRg st="0" end="0"/>
                                            </p:txEl>
                                          </p:spTgt>
                                        </p:tgtEl>
                                        <p:attrNameLst>
                                          <p:attrName>style.visibility</p:attrName>
                                        </p:attrNameLst>
                                      </p:cBhvr>
                                      <p:to>
                                        <p:strVal val="visible"/>
                                      </p:to>
                                    </p:set>
                                  </p:childTnLst>
                                </p:cTn>
                              </p:par>
                            </p:childTnLst>
                          </p:cTn>
                        </p:par>
                        <p:par>
                          <p:cTn id="17" fill="hold">
                            <p:stCondLst>
                              <p:cond delay="8000"/>
                            </p:stCondLst>
                            <p:childTnLst>
                              <p:par>
                                <p:cTn id="18" presetID="9" presetClass="entr" presetSubtype="0" fill="hold" nodeType="afterEffect">
                                  <p:stCondLst>
                                    <p:cond delay="200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par>
                          <p:cTn id="21" fill="hold">
                            <p:stCondLst>
                              <p:cond delay="10500"/>
                            </p:stCondLst>
                            <p:childTnLst>
                              <p:par>
                                <p:cTn id="22" presetID="9" presetClass="entr" presetSubtype="0" fill="hold" nodeType="afterEffect">
                                  <p:stCondLst>
                                    <p:cond delay="2000"/>
                                  </p:stCondLst>
                                  <p:childTnLst>
                                    <p:set>
                                      <p:cBhvr>
                                        <p:cTn id="23" dur="1" fill="hold">
                                          <p:stCondLst>
                                            <p:cond delay="0"/>
                                          </p:stCondLst>
                                        </p:cTn>
                                        <p:tgtEl>
                                          <p:spTgt spid="2"/>
                                        </p:tgtEl>
                                        <p:attrNameLst>
                                          <p:attrName>style.visibility</p:attrName>
                                        </p:attrNameLst>
                                      </p:cBhvr>
                                      <p:to>
                                        <p:strVal val="visible"/>
                                      </p:to>
                                    </p:set>
                                    <p:animEffect transition="in" filter="dissolve">
                                      <p:cBhvr>
                                        <p:cTn id="2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autoUpdateAnimBg="0"/>
      <p:bldP spid="15363" grpId="0" build="p" autoUpdateAnimBg="0" advAuto="2000"/>
      <p:bldP spid="15364" grpId="0" build="p" autoUpdateAnimBg="0" advAuto="200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6629" name="Picture 5" descr="C:\Eigene Dateien\i photo plus\Uni\Geographie\Slowakeipräsentation\Bild12A.JPG"/>
          <p:cNvPicPr>
            <a:picLocks noChangeAspect="1" noChangeArrowheads="1"/>
          </p:cNvPicPr>
          <p:nvPr/>
        </p:nvPicPr>
        <p:blipFill>
          <a:blip r:embed="rId2" cstate="print"/>
          <a:srcRect/>
          <a:stretch>
            <a:fillRect/>
          </a:stretch>
        </p:blipFill>
        <p:spPr bwMode="auto">
          <a:xfrm>
            <a:off x="1955800" y="1828800"/>
            <a:ext cx="5232400" cy="3600450"/>
          </a:xfrm>
          <a:prstGeom prst="rect">
            <a:avLst/>
          </a:prstGeom>
          <a:noFill/>
          <a:ln w="9525">
            <a:noFill/>
            <a:miter lim="800000"/>
            <a:headEnd/>
            <a:tailEnd/>
          </a:ln>
        </p:spPr>
      </p:pic>
      <p:sp>
        <p:nvSpPr>
          <p:cNvPr id="25603" name="Rectangle 30"/>
          <p:cNvSpPr>
            <a:spLocks noGrp="1" noChangeArrowheads="1"/>
          </p:cNvSpPr>
          <p:nvPr>
            <p:ph type="title"/>
          </p:nvPr>
        </p:nvSpPr>
        <p:spPr>
          <a:xfrm>
            <a:off x="457200" y="0"/>
            <a:ext cx="7772400" cy="1143000"/>
          </a:xfrm>
          <a:noFill/>
        </p:spPr>
        <p:txBody>
          <a:bodyPr/>
          <a:lstStyle/>
          <a:p>
            <a:pPr eaLnBrk="1" hangingPunct="1"/>
            <a:r>
              <a:rPr lang="de-DE" sz="3600" b="1" smtClean="0"/>
              <a:t>Das Webhandwerk – alte Tradition in Zavada</a:t>
            </a:r>
          </a:p>
        </p:txBody>
      </p:sp>
      <p:grpSp>
        <p:nvGrpSpPr>
          <p:cNvPr id="25604" name="Group 31"/>
          <p:cNvGrpSpPr>
            <a:grpSpLocks/>
          </p:cNvGrpSpPr>
          <p:nvPr/>
        </p:nvGrpSpPr>
        <p:grpSpPr bwMode="auto">
          <a:xfrm>
            <a:off x="7696200" y="76200"/>
            <a:ext cx="1371600" cy="1524000"/>
            <a:chOff x="4848" y="48"/>
            <a:chExt cx="864" cy="960"/>
          </a:xfrm>
        </p:grpSpPr>
        <p:grpSp>
          <p:nvGrpSpPr>
            <p:cNvPr id="25619" name="Group 32"/>
            <p:cNvGrpSpPr>
              <a:grpSpLocks/>
            </p:cNvGrpSpPr>
            <p:nvPr/>
          </p:nvGrpSpPr>
          <p:grpSpPr bwMode="auto">
            <a:xfrm>
              <a:off x="4848" y="48"/>
              <a:ext cx="864" cy="960"/>
              <a:chOff x="2208" y="1584"/>
              <a:chExt cx="864" cy="960"/>
            </a:xfrm>
          </p:grpSpPr>
          <p:pic>
            <p:nvPicPr>
              <p:cNvPr id="25621" name="Picture 33" descr="C:\Eigene Dateien\i photo plus\Uni\Geographie\Slowakeipräsentation\KarteZavada-Dateien\zavada.JPG"/>
              <p:cNvPicPr>
                <a:picLocks noChangeAspect="1" noChangeArrowheads="1"/>
              </p:cNvPicPr>
              <p:nvPr/>
            </p:nvPicPr>
            <p:blipFill>
              <a:blip r:embed="rId3"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5622" name="Group 34"/>
              <p:cNvGrpSpPr>
                <a:grpSpLocks/>
              </p:cNvGrpSpPr>
              <p:nvPr/>
            </p:nvGrpSpPr>
            <p:grpSpPr bwMode="auto">
              <a:xfrm>
                <a:off x="2208" y="1802"/>
                <a:ext cx="767" cy="495"/>
                <a:chOff x="1152" y="1440"/>
                <a:chExt cx="2208" cy="1521"/>
              </a:xfrm>
            </p:grpSpPr>
            <p:pic>
              <p:nvPicPr>
                <p:cNvPr id="25623" name="Picture 35" descr="C:\Eigene Dateien\i photo plus\Uni\Geographie\Slowakeipräsentation\Bild29A.JPG">
                  <a:hlinkClick r:id="rId4" action="ppaction://hlinksldjump" tooltip="1. Station: Der Ortsmittelpunkt von Zavada"/>
                </p:cNvPr>
                <p:cNvPicPr>
                  <a:picLocks noChangeAspect="1" noChangeArrowheads="1"/>
                </p:cNvPicPr>
                <p:nvPr/>
              </p:nvPicPr>
              <p:blipFill>
                <a:blip r:embed="rId5"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5624" name="Picture 36" descr="C:\Eigene Dateien\i photo plus\Uni\Geographie\Slowakeipräsentation\Bild22A.JPG">
                  <a:hlinkClick r:id="rId6" action="ppaction://hlinksldjump" tooltip="2. Station: Das älteste Gehöft des Dorfes"/>
                </p:cNvPr>
                <p:cNvPicPr>
                  <a:picLocks noChangeAspect="1" noChangeArrowheads="1"/>
                </p:cNvPicPr>
                <p:nvPr/>
              </p:nvPicPr>
              <p:blipFill>
                <a:blip r:embed="rId7"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5625" name="Picture 37" descr="C:\Eigene Dateien\i photo plus\Uni\Geographie\Slowakeipräsentation\Ort12-02-09-10.jpg">
                  <a:hlinkClick r:id="rId8" action="ppaction://hlinksldjump" tooltip="3. Station: Der westliche Teil des Dorfes"/>
                </p:cNvPr>
                <p:cNvPicPr>
                  <a:picLocks noChangeAspect="1" noChangeArrowheads="1"/>
                </p:cNvPicPr>
                <p:nvPr/>
              </p:nvPicPr>
              <p:blipFill>
                <a:blip r:embed="rId9"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5626" name="Picture 38" descr="C:\Eigene Dateien\i photo plus\Uni\Geographie\Slowakeipräsentation\Ort21-02-09-10.jpg">
                  <a:hlinkClick r:id="rId10" action="ppaction://hlinksldjump" tooltip="6. Station: Die obere Dorfstraße von Zavada"/>
                </p:cNvPr>
                <p:cNvPicPr>
                  <a:picLocks noChangeAspect="1" noChangeArrowheads="1"/>
                </p:cNvPicPr>
                <p:nvPr/>
              </p:nvPicPr>
              <p:blipFill>
                <a:blip r:embed="rId11"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5627" name="Picture 39" descr="C:\Eigene Dateien\i photo plus\Uni\Geographie\Slowakeipräsentation\Bild12A.JPG">
                  <a:hlinkClick r:id="rId12" action="ppaction://hlinksldjump" tooltip="Das Webhandwerk - alte Tradition in Zavada"/>
                </p:cNvPr>
                <p:cNvPicPr>
                  <a:picLocks noChangeAspect="1" noChangeArrowheads="1"/>
                </p:cNvPicPr>
                <p:nvPr/>
              </p:nvPicPr>
              <p:blipFill>
                <a:blip r:embed="rId13"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5620" name="Line 40"/>
            <p:cNvSpPr>
              <a:spLocks noChangeShapeType="1"/>
            </p:cNvSpPr>
            <p:nvPr/>
          </p:nvSpPr>
          <p:spPr bwMode="auto">
            <a:xfrm flipV="1">
              <a:off x="5280" y="384"/>
              <a:ext cx="0" cy="192"/>
            </a:xfrm>
            <a:prstGeom prst="line">
              <a:avLst/>
            </a:prstGeom>
            <a:noFill/>
            <a:ln w="28575">
              <a:solidFill>
                <a:srgbClr val="FF0000"/>
              </a:solidFill>
              <a:round/>
              <a:headEnd/>
              <a:tailEnd type="triangle" w="med" len="med"/>
            </a:ln>
          </p:spPr>
          <p:txBody>
            <a:bodyPr/>
            <a:lstStyle/>
            <a:p>
              <a:endParaRPr lang="de-DE"/>
            </a:p>
          </p:txBody>
        </p:sp>
      </p:grpSp>
      <p:sp>
        <p:nvSpPr>
          <p:cNvPr id="25605" name="Text Box 41"/>
          <p:cNvSpPr txBox="1">
            <a:spLocks noChangeArrowheads="1"/>
          </p:cNvSpPr>
          <p:nvPr/>
        </p:nvSpPr>
        <p:spPr bwMode="auto">
          <a:xfrm>
            <a:off x="1965325" y="5424488"/>
            <a:ext cx="184150" cy="396875"/>
          </a:xfrm>
          <a:prstGeom prst="rect">
            <a:avLst/>
          </a:prstGeom>
          <a:noFill/>
          <a:ln w="9525">
            <a:noFill/>
            <a:miter lim="800000"/>
            <a:headEnd/>
            <a:tailEnd/>
          </a:ln>
        </p:spPr>
        <p:txBody>
          <a:bodyPr wrap="none">
            <a:spAutoFit/>
          </a:bodyPr>
          <a:lstStyle/>
          <a:p>
            <a:endParaRPr lang="de-DE" sz="2000"/>
          </a:p>
        </p:txBody>
      </p:sp>
      <p:sp>
        <p:nvSpPr>
          <p:cNvPr id="25606" name="Text Box 42"/>
          <p:cNvSpPr txBox="1">
            <a:spLocks noChangeArrowheads="1"/>
          </p:cNvSpPr>
          <p:nvPr/>
        </p:nvSpPr>
        <p:spPr bwMode="auto">
          <a:xfrm>
            <a:off x="1981200" y="5410200"/>
            <a:ext cx="184150" cy="396875"/>
          </a:xfrm>
          <a:prstGeom prst="rect">
            <a:avLst/>
          </a:prstGeom>
          <a:noFill/>
          <a:ln w="9525">
            <a:noFill/>
            <a:miter lim="800000"/>
            <a:headEnd/>
            <a:tailEnd/>
          </a:ln>
        </p:spPr>
        <p:txBody>
          <a:bodyPr wrap="none">
            <a:spAutoFit/>
          </a:bodyPr>
          <a:lstStyle/>
          <a:p>
            <a:endParaRPr lang="de-DE" sz="2000"/>
          </a:p>
        </p:txBody>
      </p:sp>
      <p:sp>
        <p:nvSpPr>
          <p:cNvPr id="26667" name="Text Box 43"/>
          <p:cNvSpPr txBox="1">
            <a:spLocks noChangeArrowheads="1"/>
          </p:cNvSpPr>
          <p:nvPr/>
        </p:nvSpPr>
        <p:spPr bwMode="auto">
          <a:xfrm>
            <a:off x="1905000" y="5394325"/>
            <a:ext cx="5257800" cy="701675"/>
          </a:xfrm>
          <a:prstGeom prst="rect">
            <a:avLst/>
          </a:prstGeom>
          <a:noFill/>
          <a:ln w="9525">
            <a:noFill/>
            <a:miter lim="800000"/>
            <a:headEnd/>
            <a:tailEnd/>
          </a:ln>
        </p:spPr>
        <p:txBody>
          <a:bodyPr>
            <a:spAutoFit/>
          </a:bodyPr>
          <a:lstStyle/>
          <a:p>
            <a:r>
              <a:rPr lang="de-DE" sz="2000"/>
              <a:t>Die 86-jährige Frau demonstriert ihre Arbeit am Webstuhl.</a:t>
            </a:r>
          </a:p>
        </p:txBody>
      </p:sp>
      <p:grpSp>
        <p:nvGrpSpPr>
          <p:cNvPr id="5" name="Group 44"/>
          <p:cNvGrpSpPr>
            <a:grpSpLocks/>
          </p:cNvGrpSpPr>
          <p:nvPr/>
        </p:nvGrpSpPr>
        <p:grpSpPr bwMode="auto">
          <a:xfrm>
            <a:off x="3714750" y="6391275"/>
            <a:ext cx="1690688" cy="457200"/>
            <a:chOff x="2340" y="3360"/>
            <a:chExt cx="1065" cy="288"/>
          </a:xfrm>
        </p:grpSpPr>
        <p:grpSp>
          <p:nvGrpSpPr>
            <p:cNvPr id="25610" name="Group 45"/>
            <p:cNvGrpSpPr>
              <a:grpSpLocks/>
            </p:cNvGrpSpPr>
            <p:nvPr/>
          </p:nvGrpSpPr>
          <p:grpSpPr bwMode="auto">
            <a:xfrm>
              <a:off x="2340" y="3360"/>
              <a:ext cx="378" cy="288"/>
              <a:chOff x="624" y="336"/>
              <a:chExt cx="378" cy="288"/>
            </a:xfrm>
          </p:grpSpPr>
          <p:sp>
            <p:nvSpPr>
              <p:cNvPr id="25617" name="Rectangle 46"/>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5618" name="Text Box 47"/>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4" action="ppaction://hlinksldjump"/>
                  </a:rPr>
                  <a:t>Rund-</a:t>
                </a:r>
              </a:p>
              <a:p>
                <a:pPr algn="ctr"/>
                <a:r>
                  <a:rPr lang="de-DE" sz="1100" b="1">
                    <a:hlinkClick r:id="rId14" action="ppaction://hlinksldjump"/>
                  </a:rPr>
                  <a:t> weg</a:t>
                </a:r>
                <a:endParaRPr lang="de-DE" sz="1100" b="1"/>
              </a:p>
            </p:txBody>
          </p:sp>
        </p:grpSp>
        <p:grpSp>
          <p:nvGrpSpPr>
            <p:cNvPr id="25611" name="Group 48"/>
            <p:cNvGrpSpPr>
              <a:grpSpLocks/>
            </p:cNvGrpSpPr>
            <p:nvPr/>
          </p:nvGrpSpPr>
          <p:grpSpPr bwMode="auto">
            <a:xfrm>
              <a:off x="2676" y="3360"/>
              <a:ext cx="379" cy="288"/>
              <a:chOff x="2880" y="4032"/>
              <a:chExt cx="379" cy="288"/>
            </a:xfrm>
          </p:grpSpPr>
          <p:sp>
            <p:nvSpPr>
              <p:cNvPr id="25615" name="Rectangle 49"/>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5616" name="Text Box 50"/>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5" action="ppaction://hlinksldjump"/>
                  </a:rPr>
                  <a:t> Karte </a:t>
                </a:r>
                <a:endParaRPr lang="de-DE" sz="1100" b="1"/>
              </a:p>
            </p:txBody>
          </p:sp>
        </p:grpSp>
        <p:grpSp>
          <p:nvGrpSpPr>
            <p:cNvPr id="25612" name="Group 51"/>
            <p:cNvGrpSpPr>
              <a:grpSpLocks/>
            </p:cNvGrpSpPr>
            <p:nvPr/>
          </p:nvGrpSpPr>
          <p:grpSpPr bwMode="auto">
            <a:xfrm>
              <a:off x="3007" y="3360"/>
              <a:ext cx="398" cy="288"/>
              <a:chOff x="3019" y="4032"/>
              <a:chExt cx="398" cy="288"/>
            </a:xfrm>
          </p:grpSpPr>
          <p:sp>
            <p:nvSpPr>
              <p:cNvPr id="25613" name="Rectangle 52"/>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5614" name="Text Box 53"/>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6" action="ppaction://hlinksldjump"/>
                  </a:rPr>
                  <a:t>nächstes</a:t>
                </a:r>
              </a:p>
              <a:p>
                <a:pPr algn="ctr"/>
                <a:r>
                  <a:rPr lang="de-DE" sz="1000" b="1">
                    <a:hlinkClick r:id="rId16" action="ppaction://hlinksldjump"/>
                  </a:rPr>
                  <a:t>Bild</a:t>
                </a:r>
                <a:endParaRPr lang="de-DE" sz="1000" b="1"/>
              </a:p>
            </p:txBody>
          </p:sp>
        </p:grpSp>
      </p:grpSp>
      <p:pic>
        <p:nvPicPr>
          <p:cNvPr id="26678" name="Picture 54" descr="C:\Eigene Dateien\i photo plus\Uni\Geographie\Slowakeipräsentation\Bild13A.JPG">
            <a:hlinkClick r:id="rId16" action="ppaction://hlinksldjump"/>
          </p:cNvPr>
          <p:cNvPicPr>
            <a:picLocks noChangeAspect="1" noChangeArrowheads="1"/>
          </p:cNvPicPr>
          <p:nvPr/>
        </p:nvPicPr>
        <p:blipFill>
          <a:blip r:embed="rId17" cstate="print"/>
          <a:srcRect/>
          <a:stretch>
            <a:fillRect/>
          </a:stretch>
        </p:blipFill>
        <p:spPr bwMode="auto">
          <a:xfrm>
            <a:off x="7277100" y="4343400"/>
            <a:ext cx="723900" cy="1079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26629"/>
                                        </p:tgtEl>
                                        <p:attrNameLst>
                                          <p:attrName>style.visibility</p:attrName>
                                        </p:attrNameLst>
                                      </p:cBhvr>
                                      <p:to>
                                        <p:strVal val="visible"/>
                                      </p:to>
                                    </p:set>
                                    <p:animEffect transition="in" filter="dissolve">
                                      <p:cBhvr>
                                        <p:cTn id="7" dur="500"/>
                                        <p:tgtEl>
                                          <p:spTgt spid="26629"/>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26667"/>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6678"/>
                                        </p:tgtEl>
                                        <p:attrNameLst>
                                          <p:attrName>style.visibility</p:attrName>
                                        </p:attrNameLst>
                                      </p:cBhvr>
                                      <p:to>
                                        <p:strVal val="visible"/>
                                      </p:to>
                                    </p:set>
                                    <p:animEffect transition="in" filter="dissolve">
                                      <p:cBhvr>
                                        <p:cTn id="14" dur="500"/>
                                        <p:tgtEl>
                                          <p:spTgt spid="26678"/>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dissolve">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67"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Eigene Dateien\i photo plus\Uni\Geographie\Slowakeipräsentation\Bild13A.JPG"/>
          <p:cNvPicPr>
            <a:picLocks noChangeAspect="1" noChangeArrowheads="1"/>
          </p:cNvPicPr>
          <p:nvPr/>
        </p:nvPicPr>
        <p:blipFill>
          <a:blip r:embed="rId2" cstate="print"/>
          <a:srcRect/>
          <a:stretch>
            <a:fillRect/>
          </a:stretch>
        </p:blipFill>
        <p:spPr bwMode="auto">
          <a:xfrm>
            <a:off x="2971800" y="1568450"/>
            <a:ext cx="3135313" cy="4679950"/>
          </a:xfrm>
          <a:prstGeom prst="rect">
            <a:avLst/>
          </a:prstGeom>
          <a:noFill/>
          <a:ln w="9525">
            <a:noFill/>
            <a:miter lim="800000"/>
            <a:headEnd/>
            <a:tailEnd/>
          </a:ln>
        </p:spPr>
      </p:pic>
      <p:grpSp>
        <p:nvGrpSpPr>
          <p:cNvPr id="2" name="Group 3"/>
          <p:cNvGrpSpPr>
            <a:grpSpLocks/>
          </p:cNvGrpSpPr>
          <p:nvPr/>
        </p:nvGrpSpPr>
        <p:grpSpPr bwMode="auto">
          <a:xfrm>
            <a:off x="4038600" y="6400800"/>
            <a:ext cx="1135063" cy="457200"/>
            <a:chOff x="2352" y="4032"/>
            <a:chExt cx="715" cy="288"/>
          </a:xfrm>
        </p:grpSpPr>
        <p:grpSp>
          <p:nvGrpSpPr>
            <p:cNvPr id="26641" name="Group 4"/>
            <p:cNvGrpSpPr>
              <a:grpSpLocks/>
            </p:cNvGrpSpPr>
            <p:nvPr/>
          </p:nvGrpSpPr>
          <p:grpSpPr bwMode="auto">
            <a:xfrm>
              <a:off x="2688" y="4032"/>
              <a:ext cx="379" cy="288"/>
              <a:chOff x="2880" y="4032"/>
              <a:chExt cx="379" cy="288"/>
            </a:xfrm>
          </p:grpSpPr>
          <p:sp>
            <p:nvSpPr>
              <p:cNvPr id="26645" name="Rectangle 5"/>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6646" name="Text Box 6"/>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Karte</a:t>
                </a:r>
                <a:r>
                  <a:rPr lang="de-DE" sz="1100" b="1"/>
                  <a:t> </a:t>
                </a:r>
              </a:p>
            </p:txBody>
          </p:sp>
        </p:grpSp>
        <p:grpSp>
          <p:nvGrpSpPr>
            <p:cNvPr id="26642" name="Group 7"/>
            <p:cNvGrpSpPr>
              <a:grpSpLocks/>
            </p:cNvGrpSpPr>
            <p:nvPr/>
          </p:nvGrpSpPr>
          <p:grpSpPr bwMode="auto">
            <a:xfrm>
              <a:off x="2352" y="4032"/>
              <a:ext cx="378" cy="288"/>
              <a:chOff x="624" y="336"/>
              <a:chExt cx="378" cy="288"/>
            </a:xfrm>
          </p:grpSpPr>
          <p:sp>
            <p:nvSpPr>
              <p:cNvPr id="26643" name="Rectangle 8"/>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6644" name="Text Box 9"/>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sp>
        <p:nvSpPr>
          <p:cNvPr id="26628" name="Rectangle 10"/>
          <p:cNvSpPr>
            <a:spLocks noChangeArrowheads="1"/>
          </p:cNvSpPr>
          <p:nvPr/>
        </p:nvSpPr>
        <p:spPr bwMode="auto">
          <a:xfrm>
            <a:off x="457200" y="0"/>
            <a:ext cx="7772400" cy="1143000"/>
          </a:xfrm>
          <a:prstGeom prst="rect">
            <a:avLst/>
          </a:prstGeom>
          <a:noFill/>
          <a:ln w="9525">
            <a:noFill/>
            <a:miter lim="800000"/>
            <a:headEnd/>
            <a:tailEnd/>
          </a:ln>
        </p:spPr>
        <p:txBody>
          <a:bodyPr anchor="ctr"/>
          <a:lstStyle/>
          <a:p>
            <a:pPr algn="ctr"/>
            <a:r>
              <a:rPr lang="de-DE" sz="3600" b="1">
                <a:solidFill>
                  <a:schemeClr val="tx2"/>
                </a:solidFill>
              </a:rPr>
              <a:t>Das Webhandwerk – alte Tradition in Zavada</a:t>
            </a:r>
          </a:p>
        </p:txBody>
      </p:sp>
      <p:grpSp>
        <p:nvGrpSpPr>
          <p:cNvPr id="26629" name="Group 11"/>
          <p:cNvGrpSpPr>
            <a:grpSpLocks/>
          </p:cNvGrpSpPr>
          <p:nvPr/>
        </p:nvGrpSpPr>
        <p:grpSpPr bwMode="auto">
          <a:xfrm>
            <a:off x="7696200" y="76200"/>
            <a:ext cx="1371600" cy="1524000"/>
            <a:chOff x="4848" y="48"/>
            <a:chExt cx="864" cy="960"/>
          </a:xfrm>
        </p:grpSpPr>
        <p:grpSp>
          <p:nvGrpSpPr>
            <p:cNvPr id="26632" name="Group 12"/>
            <p:cNvGrpSpPr>
              <a:grpSpLocks/>
            </p:cNvGrpSpPr>
            <p:nvPr/>
          </p:nvGrpSpPr>
          <p:grpSpPr bwMode="auto">
            <a:xfrm>
              <a:off x="4848" y="48"/>
              <a:ext cx="864" cy="960"/>
              <a:chOff x="2208" y="1584"/>
              <a:chExt cx="864" cy="960"/>
            </a:xfrm>
          </p:grpSpPr>
          <p:pic>
            <p:nvPicPr>
              <p:cNvPr id="26634" name="Picture 13" descr="C:\Eigene Dateien\i photo plus\Uni\Geographie\Slowakeipräsentation\KarteZavada-Dateien\zavada.JPG"/>
              <p:cNvPicPr>
                <a:picLocks noChangeAspect="1" noChangeArrowheads="1"/>
              </p:cNvPicPr>
              <p:nvPr/>
            </p:nvPicPr>
            <p:blipFill>
              <a:blip r:embed="rId5" cstate="print"/>
              <a:srcRect r="27998" b="4762"/>
              <a:stretch>
                <a:fillRect/>
              </a:stretch>
            </p:blipFill>
            <p:spPr bwMode="auto">
              <a:xfrm>
                <a:off x="2208" y="1584"/>
                <a:ext cx="864" cy="960"/>
              </a:xfrm>
              <a:prstGeom prst="rect">
                <a:avLst/>
              </a:prstGeom>
              <a:noFill/>
              <a:ln w="28575">
                <a:solidFill>
                  <a:srgbClr val="000000"/>
                </a:solidFill>
                <a:miter lim="800000"/>
                <a:headEnd/>
                <a:tailEnd/>
              </a:ln>
            </p:spPr>
          </p:pic>
          <p:grpSp>
            <p:nvGrpSpPr>
              <p:cNvPr id="26635" name="Group 14"/>
              <p:cNvGrpSpPr>
                <a:grpSpLocks/>
              </p:cNvGrpSpPr>
              <p:nvPr/>
            </p:nvGrpSpPr>
            <p:grpSpPr bwMode="auto">
              <a:xfrm>
                <a:off x="2208" y="1802"/>
                <a:ext cx="767" cy="495"/>
                <a:chOff x="1152" y="1440"/>
                <a:chExt cx="2208" cy="1521"/>
              </a:xfrm>
            </p:grpSpPr>
            <p:pic>
              <p:nvPicPr>
                <p:cNvPr id="26636" name="Picture 15" descr="C:\Eigene Dateien\i photo plus\Uni\Geographie\Slowakeipräsentation\Bild29A.JPG">
                  <a:hlinkClick r:id="rId6" action="ppaction://hlinksldjump" tooltip="1. Station: Der Ortsmittelpunkt von Zavada"/>
                </p:cNvPr>
                <p:cNvPicPr>
                  <a:picLocks noChangeAspect="1" noChangeArrowheads="1"/>
                </p:cNvPicPr>
                <p:nvPr/>
              </p:nvPicPr>
              <p:blipFill>
                <a:blip r:embed="rId7" cstate="print"/>
                <a:srcRect r="27795"/>
                <a:stretch>
                  <a:fillRect/>
                </a:stretch>
              </p:blipFill>
              <p:spPr bwMode="auto">
                <a:xfrm>
                  <a:off x="3072" y="2688"/>
                  <a:ext cx="288" cy="273"/>
                </a:xfrm>
                <a:prstGeom prst="rect">
                  <a:avLst/>
                </a:prstGeom>
                <a:noFill/>
                <a:ln w="9525">
                  <a:solidFill>
                    <a:srgbClr val="FF0000"/>
                  </a:solidFill>
                  <a:miter lim="800000"/>
                  <a:headEnd/>
                  <a:tailEnd/>
                </a:ln>
              </p:spPr>
            </p:pic>
            <p:pic>
              <p:nvPicPr>
                <p:cNvPr id="26637" name="Picture 16" descr="C:\Eigene Dateien\i photo plus\Uni\Geographie\Slowakeipräsentation\Bild22A.JPG">
                  <a:hlinkClick r:id="rId8" action="ppaction://hlinksldjump" tooltip="2. Station: Das älteste Gehöft des Dorfes"/>
                </p:cNvPr>
                <p:cNvPicPr>
                  <a:picLocks noChangeAspect="1" noChangeArrowheads="1"/>
                </p:cNvPicPr>
                <p:nvPr/>
              </p:nvPicPr>
              <p:blipFill>
                <a:blip r:embed="rId9" cstate="print"/>
                <a:srcRect r="2345"/>
                <a:stretch>
                  <a:fillRect/>
                </a:stretch>
              </p:blipFill>
              <p:spPr bwMode="auto">
                <a:xfrm>
                  <a:off x="1488" y="1728"/>
                  <a:ext cx="288" cy="272"/>
                </a:xfrm>
                <a:prstGeom prst="rect">
                  <a:avLst/>
                </a:prstGeom>
                <a:noFill/>
                <a:ln w="9525">
                  <a:solidFill>
                    <a:srgbClr val="FF0000"/>
                  </a:solidFill>
                  <a:miter lim="800000"/>
                  <a:headEnd/>
                  <a:tailEnd/>
                </a:ln>
              </p:spPr>
            </p:pic>
            <p:pic>
              <p:nvPicPr>
                <p:cNvPr id="26638" name="Picture 17" descr="C:\Eigene Dateien\i photo plus\Uni\Geographie\Slowakeipräsentation\Ort12-02-09-10.jpg">
                  <a:hlinkClick r:id="rId10" action="ppaction://hlinksldjump" tooltip="3. Station: Der westliche Teil des Dorfes"/>
                </p:cNvPr>
                <p:cNvPicPr>
                  <a:picLocks noChangeAspect="1" noChangeArrowheads="1"/>
                </p:cNvPicPr>
                <p:nvPr/>
              </p:nvPicPr>
              <p:blipFill>
                <a:blip r:embed="rId11" cstate="print"/>
                <a:srcRect/>
                <a:stretch>
                  <a:fillRect/>
                </a:stretch>
              </p:blipFill>
              <p:spPr bwMode="auto">
                <a:xfrm>
                  <a:off x="1152" y="1968"/>
                  <a:ext cx="307" cy="272"/>
                </a:xfrm>
                <a:prstGeom prst="rect">
                  <a:avLst/>
                </a:prstGeom>
                <a:noFill/>
                <a:ln w="9525">
                  <a:solidFill>
                    <a:srgbClr val="FF0000"/>
                  </a:solidFill>
                  <a:miter lim="800000"/>
                  <a:headEnd/>
                  <a:tailEnd/>
                </a:ln>
              </p:spPr>
            </p:pic>
            <p:pic>
              <p:nvPicPr>
                <p:cNvPr id="26639" name="Picture 18" descr="C:\Eigene Dateien\i photo plus\Uni\Geographie\Slowakeipräsentation\Ort21-02-09-10.jpg">
                  <a:hlinkClick r:id="rId12" action="ppaction://hlinksldjump" tooltip="6. Station: Die obere Dorfstraße von Zavada"/>
                </p:cNvPr>
                <p:cNvPicPr>
                  <a:picLocks noChangeAspect="1" noChangeArrowheads="1"/>
                </p:cNvPicPr>
                <p:nvPr/>
              </p:nvPicPr>
              <p:blipFill>
                <a:blip r:embed="rId13" cstate="print"/>
                <a:srcRect l="14117"/>
                <a:stretch>
                  <a:fillRect/>
                </a:stretch>
              </p:blipFill>
              <p:spPr bwMode="auto">
                <a:xfrm>
                  <a:off x="1920" y="1440"/>
                  <a:ext cx="292" cy="272"/>
                </a:xfrm>
                <a:prstGeom prst="rect">
                  <a:avLst/>
                </a:prstGeom>
                <a:noFill/>
                <a:ln w="9525">
                  <a:solidFill>
                    <a:srgbClr val="FF0000"/>
                  </a:solidFill>
                  <a:miter lim="800000"/>
                  <a:headEnd/>
                  <a:tailEnd/>
                </a:ln>
              </p:spPr>
            </p:pic>
            <p:pic>
              <p:nvPicPr>
                <p:cNvPr id="26640" name="Picture 19" descr="C:\Eigene Dateien\i photo plus\Uni\Geographie\Slowakeipräsentation\Bild12A.JPG">
                  <a:hlinkClick r:id="rId14" action="ppaction://hlinksldjump" tooltip="Das Webhandwerk - alte Tradition in Zavada"/>
                </p:cNvPr>
                <p:cNvPicPr>
                  <a:picLocks noChangeAspect="1" noChangeArrowheads="1"/>
                </p:cNvPicPr>
                <p:nvPr/>
              </p:nvPicPr>
              <p:blipFill>
                <a:blip r:embed="rId15" cstate="print"/>
                <a:srcRect/>
                <a:stretch>
                  <a:fillRect/>
                </a:stretch>
              </p:blipFill>
              <p:spPr bwMode="auto">
                <a:xfrm>
                  <a:off x="2304" y="1440"/>
                  <a:ext cx="288" cy="273"/>
                </a:xfrm>
                <a:prstGeom prst="rect">
                  <a:avLst/>
                </a:prstGeom>
                <a:noFill/>
                <a:ln w="9525">
                  <a:solidFill>
                    <a:srgbClr val="FF0000"/>
                  </a:solidFill>
                  <a:miter lim="800000"/>
                  <a:headEnd/>
                  <a:tailEnd/>
                </a:ln>
              </p:spPr>
            </p:pic>
          </p:grpSp>
        </p:grpSp>
        <p:sp>
          <p:nvSpPr>
            <p:cNvPr id="26633" name="Line 20"/>
            <p:cNvSpPr>
              <a:spLocks noChangeShapeType="1"/>
            </p:cNvSpPr>
            <p:nvPr/>
          </p:nvSpPr>
          <p:spPr bwMode="auto">
            <a:xfrm flipV="1">
              <a:off x="5280" y="384"/>
              <a:ext cx="0" cy="192"/>
            </a:xfrm>
            <a:prstGeom prst="line">
              <a:avLst/>
            </a:prstGeom>
            <a:noFill/>
            <a:ln w="28575">
              <a:solidFill>
                <a:srgbClr val="FF0000"/>
              </a:solidFill>
              <a:round/>
              <a:headEnd/>
              <a:tailEnd type="triangle" w="med" len="med"/>
            </a:ln>
          </p:spPr>
          <p:txBody>
            <a:bodyPr/>
            <a:lstStyle/>
            <a:p>
              <a:endParaRPr lang="de-DE"/>
            </a:p>
          </p:txBody>
        </p:sp>
      </p:grpSp>
      <p:sp>
        <p:nvSpPr>
          <p:cNvPr id="33813" name="Text Box 21"/>
          <p:cNvSpPr txBox="1">
            <a:spLocks noChangeArrowheads="1"/>
          </p:cNvSpPr>
          <p:nvPr/>
        </p:nvSpPr>
        <p:spPr bwMode="auto">
          <a:xfrm>
            <a:off x="6080125" y="5257800"/>
            <a:ext cx="3063875" cy="1006475"/>
          </a:xfrm>
          <a:prstGeom prst="rect">
            <a:avLst/>
          </a:prstGeom>
          <a:noFill/>
          <a:ln w="9525">
            <a:noFill/>
            <a:miter lim="800000"/>
            <a:headEnd/>
            <a:tailEnd/>
          </a:ln>
        </p:spPr>
        <p:txBody>
          <a:bodyPr>
            <a:spAutoFit/>
          </a:bodyPr>
          <a:lstStyle/>
          <a:p>
            <a:r>
              <a:rPr lang="de-DE" sz="2000"/>
              <a:t>Umstellen des Webstuhls – </a:t>
            </a:r>
          </a:p>
          <a:p>
            <a:r>
              <a:rPr lang="de-DE" sz="2000"/>
              <a:t>hier wird alles noch von Hand gemacht.</a:t>
            </a:r>
          </a:p>
        </p:txBody>
      </p:sp>
      <p:pic>
        <p:nvPicPr>
          <p:cNvPr id="33814" name="Picture 22" descr="C:\Eigene Dateien\i photo plus\Uni\Geographie\Slowakeipräsentation\Bild12A.JPG">
            <a:hlinkClick r:id="rId16" action="ppaction://hlinksldjump"/>
          </p:cNvPr>
          <p:cNvPicPr>
            <a:picLocks noChangeAspect="1" noChangeArrowheads="1"/>
          </p:cNvPicPr>
          <p:nvPr/>
        </p:nvPicPr>
        <p:blipFill>
          <a:blip r:embed="rId17" cstate="print"/>
          <a:srcRect/>
          <a:stretch>
            <a:fillRect/>
          </a:stretch>
        </p:blipFill>
        <p:spPr bwMode="auto">
          <a:xfrm>
            <a:off x="1828800" y="5527675"/>
            <a:ext cx="1047750" cy="7207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3794"/>
                                        </p:tgtEl>
                                        <p:attrNameLst>
                                          <p:attrName>style.visibility</p:attrName>
                                        </p:attrNameLst>
                                      </p:cBhvr>
                                      <p:to>
                                        <p:strVal val="visible"/>
                                      </p:to>
                                    </p:set>
                                    <p:animEffect transition="in" filter="dissolve">
                                      <p:cBhvr>
                                        <p:cTn id="7" dur="500"/>
                                        <p:tgtEl>
                                          <p:spTgt spid="33794"/>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3813"/>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33814"/>
                                        </p:tgtEl>
                                        <p:attrNameLst>
                                          <p:attrName>style.visibility</p:attrName>
                                        </p:attrNameLst>
                                      </p:cBhvr>
                                      <p:to>
                                        <p:strVal val="visible"/>
                                      </p:to>
                                    </p:set>
                                    <p:animEffect transition="in" filter="dissolve">
                                      <p:cBhvr>
                                        <p:cTn id="14" dur="500"/>
                                        <p:tgtEl>
                                          <p:spTgt spid="33814"/>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2"/>
                                        </p:tgtEl>
                                        <p:attrNameLst>
                                          <p:attrName>style.visibility</p:attrName>
                                        </p:attrNameLst>
                                      </p:cBhvr>
                                      <p:to>
                                        <p:strVal val="visible"/>
                                      </p:to>
                                    </p:set>
                                    <p:animEffect transition="in" filter="dissolve">
                                      <p:cBhvr>
                                        <p:cTn id="1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13"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6392" name="Picture 8" descr="C:\Eigene Dateien\i photo plus\Uni\Geographie\Slowakeipräsentation\Bild03A.JPG"/>
          <p:cNvPicPr>
            <a:picLocks noChangeAspect="1" noChangeArrowheads="1"/>
          </p:cNvPicPr>
          <p:nvPr/>
        </p:nvPicPr>
        <p:blipFill>
          <a:blip r:embed="rId2" cstate="print"/>
          <a:srcRect l="2867"/>
          <a:stretch>
            <a:fillRect/>
          </a:stretch>
        </p:blipFill>
        <p:spPr bwMode="auto">
          <a:xfrm>
            <a:off x="4495800" y="1828800"/>
            <a:ext cx="4572000" cy="3240088"/>
          </a:xfrm>
          <a:prstGeom prst="rect">
            <a:avLst/>
          </a:prstGeom>
          <a:noFill/>
          <a:ln w="9525">
            <a:noFill/>
            <a:miter lim="800000"/>
            <a:headEnd/>
            <a:tailEnd/>
          </a:ln>
        </p:spPr>
      </p:pic>
      <p:sp>
        <p:nvSpPr>
          <p:cNvPr id="16386" name="Rectangle 2"/>
          <p:cNvSpPr>
            <a:spLocks noGrp="1" noChangeArrowheads="1"/>
          </p:cNvSpPr>
          <p:nvPr>
            <p:ph type="title"/>
          </p:nvPr>
        </p:nvSpPr>
        <p:spPr>
          <a:xfrm>
            <a:off x="0" y="0"/>
            <a:ext cx="7772400" cy="1143000"/>
          </a:xfrm>
        </p:spPr>
        <p:txBody>
          <a:bodyPr/>
          <a:lstStyle/>
          <a:p>
            <a:pPr eaLnBrk="1" hangingPunct="1"/>
            <a:r>
              <a:rPr lang="de-DE" sz="2800" b="1" smtClean="0"/>
              <a:t>7. Station:</a:t>
            </a:r>
            <a:r>
              <a:rPr lang="de-DE" sz="3600" b="1" smtClean="0"/>
              <a:t> Landschaft rund um den Racov </a:t>
            </a:r>
          </a:p>
        </p:txBody>
      </p:sp>
      <p:sp>
        <p:nvSpPr>
          <p:cNvPr id="16387" name="Rectangle 3"/>
          <p:cNvSpPr>
            <a:spLocks noGrp="1" noChangeArrowheads="1"/>
          </p:cNvSpPr>
          <p:nvPr>
            <p:ph type="body" sz="half" idx="1"/>
          </p:nvPr>
        </p:nvSpPr>
        <p:spPr>
          <a:xfrm>
            <a:off x="609600" y="1905000"/>
            <a:ext cx="4038600" cy="3505200"/>
          </a:xfrm>
        </p:spPr>
        <p:txBody>
          <a:bodyPr/>
          <a:lstStyle/>
          <a:p>
            <a:pPr eaLnBrk="1" hangingPunct="1"/>
            <a:r>
              <a:rPr lang="de-DE" sz="2000" smtClean="0"/>
              <a:t>Wir haben das Dorf wieder verlassen und befinden uns nun auf dem südöstlich von Zavada liegenden Racov, dem mit 976 m ü. NN höchsten Berg der  Umgebung.</a:t>
            </a:r>
          </a:p>
          <a:p>
            <a:pPr eaLnBrk="1" hangingPunct="1"/>
            <a:r>
              <a:rPr lang="de-DE" sz="2000" smtClean="0"/>
              <a:t>Beim Durchwandern der Wälder fallen dem Besucher immer wieder die Stutzbäume auf – Nadelbäume bei denen</a:t>
            </a:r>
          </a:p>
          <a:p>
            <a:pPr eaLnBrk="1" hangingPunct="1"/>
            <a:endParaRPr lang="de-DE" sz="2000" smtClean="0"/>
          </a:p>
          <a:p>
            <a:pPr eaLnBrk="1" hangingPunct="1">
              <a:buFontTx/>
              <a:buNone/>
            </a:pPr>
            <a:endParaRPr lang="de-DE" sz="2000" smtClean="0"/>
          </a:p>
        </p:txBody>
      </p:sp>
      <p:sp>
        <p:nvSpPr>
          <p:cNvPr id="16388" name="Rectangle 4"/>
          <p:cNvSpPr>
            <a:spLocks noGrp="1" noChangeArrowheads="1"/>
          </p:cNvSpPr>
          <p:nvPr>
            <p:ph type="body" sz="half" idx="2"/>
          </p:nvPr>
        </p:nvSpPr>
        <p:spPr>
          <a:xfrm>
            <a:off x="609600" y="5029200"/>
            <a:ext cx="8229600" cy="1676400"/>
          </a:xfrm>
        </p:spPr>
        <p:txBody>
          <a:bodyPr/>
          <a:lstStyle/>
          <a:p>
            <a:pPr eaLnBrk="1" hangingPunct="1">
              <a:buFontTx/>
              <a:buNone/>
            </a:pPr>
            <a:r>
              <a:rPr lang="de-DE" sz="1800" smtClean="0"/>
              <a:t>      </a:t>
            </a:r>
            <a:r>
              <a:rPr lang="de-DE" sz="2000" smtClean="0"/>
              <a:t>im Laufe der Zeit die Zweige direkt am Stamm abgeschnitten wurden und nur die Spitzen verschont blieben.</a:t>
            </a:r>
          </a:p>
          <a:p>
            <a:pPr eaLnBrk="1" hangingPunct="1">
              <a:buFontTx/>
              <a:buNone/>
            </a:pPr>
            <a:endParaRPr lang="de-DE" sz="1800" smtClean="0"/>
          </a:p>
        </p:txBody>
      </p:sp>
      <p:grpSp>
        <p:nvGrpSpPr>
          <p:cNvPr id="2" name="Group 22"/>
          <p:cNvGrpSpPr>
            <a:grpSpLocks/>
          </p:cNvGrpSpPr>
          <p:nvPr/>
        </p:nvGrpSpPr>
        <p:grpSpPr bwMode="auto">
          <a:xfrm>
            <a:off x="3733800" y="6400800"/>
            <a:ext cx="1681163" cy="457200"/>
            <a:chOff x="2352" y="4032"/>
            <a:chExt cx="1059" cy="288"/>
          </a:xfrm>
        </p:grpSpPr>
        <p:grpSp>
          <p:nvGrpSpPr>
            <p:cNvPr id="27664" name="Group 23"/>
            <p:cNvGrpSpPr>
              <a:grpSpLocks/>
            </p:cNvGrpSpPr>
            <p:nvPr/>
          </p:nvGrpSpPr>
          <p:grpSpPr bwMode="auto">
            <a:xfrm>
              <a:off x="2688" y="4032"/>
              <a:ext cx="379" cy="288"/>
              <a:chOff x="2880" y="4032"/>
              <a:chExt cx="379" cy="288"/>
            </a:xfrm>
          </p:grpSpPr>
          <p:sp>
            <p:nvSpPr>
              <p:cNvPr id="27671" name="Rectangle 24"/>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7672" name="Text Box 25"/>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3" action="ppaction://hlinksldjump"/>
                  </a:rPr>
                  <a:t> Karte </a:t>
                </a:r>
                <a:endParaRPr lang="de-DE" sz="1100" b="1"/>
              </a:p>
            </p:txBody>
          </p:sp>
        </p:grpSp>
        <p:grpSp>
          <p:nvGrpSpPr>
            <p:cNvPr id="27665" name="Group 26"/>
            <p:cNvGrpSpPr>
              <a:grpSpLocks/>
            </p:cNvGrpSpPr>
            <p:nvPr/>
          </p:nvGrpSpPr>
          <p:grpSpPr bwMode="auto">
            <a:xfrm>
              <a:off x="2352" y="4032"/>
              <a:ext cx="378" cy="288"/>
              <a:chOff x="624" y="336"/>
              <a:chExt cx="378" cy="288"/>
            </a:xfrm>
          </p:grpSpPr>
          <p:sp>
            <p:nvSpPr>
              <p:cNvPr id="27669" name="Rectangle 27"/>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7670" name="Text Box 28"/>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Rund-</a:t>
                </a:r>
              </a:p>
              <a:p>
                <a:pPr algn="ctr"/>
                <a:r>
                  <a:rPr lang="de-DE" sz="1100" b="1">
                    <a:hlinkClick r:id="rId4" action="ppaction://hlinksldjump"/>
                  </a:rPr>
                  <a:t> weg</a:t>
                </a:r>
                <a:endParaRPr lang="de-DE" sz="1100" b="1"/>
              </a:p>
            </p:txBody>
          </p:sp>
        </p:grpSp>
        <p:grpSp>
          <p:nvGrpSpPr>
            <p:cNvPr id="27666" name="Group 29"/>
            <p:cNvGrpSpPr>
              <a:grpSpLocks/>
            </p:cNvGrpSpPr>
            <p:nvPr/>
          </p:nvGrpSpPr>
          <p:grpSpPr bwMode="auto">
            <a:xfrm>
              <a:off x="3024" y="4032"/>
              <a:ext cx="387" cy="288"/>
              <a:chOff x="3600" y="3312"/>
              <a:chExt cx="387" cy="288"/>
            </a:xfrm>
          </p:grpSpPr>
          <p:sp>
            <p:nvSpPr>
              <p:cNvPr id="27667" name="Rectangle 30"/>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7668" name="Text Box 31"/>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5" action="ppaction://hlinksldjump"/>
                  </a:rPr>
                  <a:t>Photo-</a:t>
                </a:r>
              </a:p>
              <a:p>
                <a:pPr algn="ctr"/>
                <a:r>
                  <a:rPr lang="de-DE" sz="1100" b="1">
                    <a:hlinkClick r:id="rId5" action="ppaction://hlinksldjump"/>
                  </a:rPr>
                  <a:t>galerie</a:t>
                </a:r>
                <a:endParaRPr lang="de-DE" sz="1100" b="1"/>
              </a:p>
            </p:txBody>
          </p:sp>
        </p:grpSp>
      </p:grpSp>
      <p:grpSp>
        <p:nvGrpSpPr>
          <p:cNvPr id="6" name="Group 41"/>
          <p:cNvGrpSpPr>
            <a:grpSpLocks/>
          </p:cNvGrpSpPr>
          <p:nvPr/>
        </p:nvGrpSpPr>
        <p:grpSpPr bwMode="auto">
          <a:xfrm>
            <a:off x="7702550" y="76200"/>
            <a:ext cx="1365250" cy="1524000"/>
            <a:chOff x="4852" y="48"/>
            <a:chExt cx="860" cy="960"/>
          </a:xfrm>
        </p:grpSpPr>
        <p:grpSp>
          <p:nvGrpSpPr>
            <p:cNvPr id="27656" name="Group 33"/>
            <p:cNvGrpSpPr>
              <a:grpSpLocks/>
            </p:cNvGrpSpPr>
            <p:nvPr/>
          </p:nvGrpSpPr>
          <p:grpSpPr bwMode="auto">
            <a:xfrm>
              <a:off x="4852" y="48"/>
              <a:ext cx="860" cy="960"/>
              <a:chOff x="2145" y="1200"/>
              <a:chExt cx="1470" cy="1536"/>
            </a:xfrm>
          </p:grpSpPr>
          <p:pic>
            <p:nvPicPr>
              <p:cNvPr id="27658" name="Picture 34" descr="C:\Eigene Dateien\i photo plus\Uni\Geographie\Slowakeipräsentation\KarteZavada-Dateien\image002.jpg"/>
              <p:cNvPicPr>
                <a:picLocks noChangeAspect="1" noChangeArrowheads="1"/>
              </p:cNvPicPr>
              <p:nvPr/>
            </p:nvPicPr>
            <p:blipFill>
              <a:blip r:embed="rId6"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27659" name="Group 35"/>
              <p:cNvGrpSpPr>
                <a:grpSpLocks/>
              </p:cNvGrpSpPr>
              <p:nvPr/>
            </p:nvGrpSpPr>
            <p:grpSpPr bwMode="auto">
              <a:xfrm>
                <a:off x="2242" y="1748"/>
                <a:ext cx="1192" cy="850"/>
                <a:chOff x="2242" y="1748"/>
                <a:chExt cx="1192" cy="850"/>
              </a:xfrm>
            </p:grpSpPr>
            <p:pic>
              <p:nvPicPr>
                <p:cNvPr id="27660" name="Picture 36" descr="C:\Eigene Dateien\i photo plus\Uni\Geographie\Slowakeipräsentation\im NW-Blick nach W-02-09-10.jpg">
                  <a:hlinkClick r:id="rId7" action="ppaction://hlinksldjump" tooltip="5. Station: Landschaft im Nordwesten von Zavada"/>
                </p:cNvPr>
                <p:cNvPicPr>
                  <a:picLocks noChangeAspect="1" noChangeArrowheads="1"/>
                </p:cNvPicPr>
                <p:nvPr/>
              </p:nvPicPr>
              <p:blipFill>
                <a:blip r:embed="rId8"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27661" name="Picture 37" descr="C:\Eigene Dateien\i photo plus\Uni\Geographie\Slowakeipräsentation\im W-Blick nach W-02-09-10.jpg">
                  <a:hlinkClick r:id="rId9" action="ppaction://hlinksldjump" tooltip="Station 4: Der Hradisko"/>
                </p:cNvPr>
                <p:cNvPicPr>
                  <a:picLocks noChangeAspect="1" noChangeArrowheads="1"/>
                </p:cNvPicPr>
                <p:nvPr/>
              </p:nvPicPr>
              <p:blipFill>
                <a:blip r:embed="rId10"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27662" name="Picture 38" descr="C:\Eigene Dateien\i photo plus\Uni\Geographie\Slowakeipräsentation\Bild03A.JPG">
                  <a:hlinkClick r:id="rId11" action="ppaction://hlinksldjump" tooltip="7. Station: Landschaft rum um den Racov"/>
                </p:cNvPr>
                <p:cNvPicPr>
                  <a:picLocks noChangeAspect="1" noChangeArrowheads="1"/>
                </p:cNvPicPr>
                <p:nvPr/>
              </p:nvPicPr>
              <p:blipFill>
                <a:blip r:embed="rId12"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27663" name="Picture 39" descr="C:\Eigene Dateien\i photo plus\Uni\Geographie\Slowakeipräsentation\Bild26A.JPG">
                  <a:hlinkClick r:id="rId4" action="ppaction://hlinksldjump" tooltip="8. Station: Das Skigebiet von Zavada"/>
                </p:cNvPr>
                <p:cNvPicPr>
                  <a:picLocks noChangeAspect="1" noChangeArrowheads="1"/>
                </p:cNvPicPr>
                <p:nvPr/>
              </p:nvPicPr>
              <p:blipFill>
                <a:blip r:embed="rId13"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27657" name="Line 40"/>
            <p:cNvSpPr>
              <a:spLocks noChangeShapeType="1"/>
            </p:cNvSpPr>
            <p:nvPr/>
          </p:nvSpPr>
          <p:spPr bwMode="auto">
            <a:xfrm flipV="1">
              <a:off x="5328" y="864"/>
              <a:ext cx="192" cy="0"/>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6386"/>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6392"/>
                                        </p:tgtEl>
                                        <p:attrNameLst>
                                          <p:attrName>style.visibility</p:attrName>
                                        </p:attrNameLst>
                                      </p:cBhvr>
                                      <p:to>
                                        <p:strVal val="visible"/>
                                      </p:to>
                                    </p:set>
                                    <p:animEffect transition="in" filter="dissolve">
                                      <p:cBhvr>
                                        <p:cTn id="10" dur="500"/>
                                        <p:tgtEl>
                                          <p:spTgt spid="16392"/>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16387">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16387">
                                            <p:txEl>
                                              <p:pRg st="1" end="1"/>
                                            </p:txEl>
                                          </p:spTgt>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16388">
                                            <p:txEl>
                                              <p:pRg st="0" end="0"/>
                                            </p:txEl>
                                          </p:spTgt>
                                        </p:tgtEl>
                                        <p:attrNameLst>
                                          <p:attrName>style.visibility</p:attrName>
                                        </p:attrNameLst>
                                      </p:cBhvr>
                                      <p:to>
                                        <p:strVal val="visible"/>
                                      </p:to>
                                    </p:set>
                                  </p:childTnLst>
                                </p:cTn>
                              </p:par>
                            </p:childTnLst>
                          </p:cTn>
                        </p:par>
                        <p:par>
                          <p:cTn id="20" fill="hold">
                            <p:stCondLst>
                              <p:cond delay="10500"/>
                            </p:stCondLst>
                            <p:childTnLst>
                              <p:par>
                                <p:cTn id="21" presetID="9" presetClass="entr" presetSubtype="0" fill="hold" nodeType="afterEffect">
                                  <p:stCondLst>
                                    <p:cond delay="2000"/>
                                  </p:stCondLst>
                                  <p:childTnLst>
                                    <p:set>
                                      <p:cBhvr>
                                        <p:cTn id="22" dur="1" fill="hold">
                                          <p:stCondLst>
                                            <p:cond delay="0"/>
                                          </p:stCondLst>
                                        </p:cTn>
                                        <p:tgtEl>
                                          <p:spTgt spid="6"/>
                                        </p:tgtEl>
                                        <p:attrNameLst>
                                          <p:attrName>style.visibility</p:attrName>
                                        </p:attrNameLst>
                                      </p:cBhvr>
                                      <p:to>
                                        <p:strVal val="visible"/>
                                      </p:to>
                                    </p:set>
                                    <p:animEffect transition="in" filter="dissolve">
                                      <p:cBhvr>
                                        <p:cTn id="23" dur="500"/>
                                        <p:tgtEl>
                                          <p:spTgt spid="6"/>
                                        </p:tgtEl>
                                      </p:cBhvr>
                                    </p:animEffect>
                                  </p:childTnLst>
                                </p:cTn>
                              </p:par>
                            </p:childTnLst>
                          </p:cTn>
                        </p:par>
                        <p:par>
                          <p:cTn id="24" fill="hold">
                            <p:stCondLst>
                              <p:cond delay="13000"/>
                            </p:stCondLst>
                            <p:childTnLst>
                              <p:par>
                                <p:cTn id="25" presetID="9" presetClass="entr" presetSubtype="0" fill="hold" nodeType="afterEffect">
                                  <p:stCondLst>
                                    <p:cond delay="2000"/>
                                  </p:stCondLst>
                                  <p:childTnLst>
                                    <p:set>
                                      <p:cBhvr>
                                        <p:cTn id="26" dur="1" fill="hold">
                                          <p:stCondLst>
                                            <p:cond delay="0"/>
                                          </p:stCondLst>
                                        </p:cTn>
                                        <p:tgtEl>
                                          <p:spTgt spid="2"/>
                                        </p:tgtEl>
                                        <p:attrNameLst>
                                          <p:attrName>style.visibility</p:attrName>
                                        </p:attrNameLst>
                                      </p:cBhvr>
                                      <p:to>
                                        <p:strVal val="visible"/>
                                      </p:to>
                                    </p:set>
                                    <p:animEffect transition="in" filter="dissolve">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autoUpdateAnimBg="0"/>
      <p:bldP spid="16387" grpId="0" build="p" autoUpdateAnimBg="0" advAuto="2000"/>
      <p:bldP spid="16388" grpId="0" build="p" autoUpdateAnimBg="0" advAuto="200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Eigene Dateien\i photo plus\Privat\Photos2002\Slowakei\Film4\Bild05A.JPG"/>
          <p:cNvPicPr>
            <a:picLocks noChangeAspect="1" noChangeArrowheads="1"/>
          </p:cNvPicPr>
          <p:nvPr/>
        </p:nvPicPr>
        <p:blipFill>
          <a:blip r:embed="rId2" cstate="print">
            <a:lum bright="-10000"/>
          </a:blip>
          <a:srcRect/>
          <a:stretch>
            <a:fillRect/>
          </a:stretch>
        </p:blipFill>
        <p:spPr bwMode="auto">
          <a:xfrm>
            <a:off x="2286000" y="1828800"/>
            <a:ext cx="5197475" cy="3600450"/>
          </a:xfrm>
          <a:prstGeom prst="rect">
            <a:avLst/>
          </a:prstGeom>
          <a:noFill/>
          <a:ln w="9525">
            <a:noFill/>
            <a:miter lim="800000"/>
            <a:headEnd/>
            <a:tailEnd/>
          </a:ln>
        </p:spPr>
      </p:pic>
      <p:sp>
        <p:nvSpPr>
          <p:cNvPr id="38915" name="Rectangle 3"/>
          <p:cNvSpPr>
            <a:spLocks noChangeArrowheads="1"/>
          </p:cNvSpPr>
          <p:nvPr/>
        </p:nvSpPr>
        <p:spPr bwMode="auto">
          <a:xfrm>
            <a:off x="2209800" y="5394325"/>
            <a:ext cx="5257800" cy="701675"/>
          </a:xfrm>
          <a:prstGeom prst="rect">
            <a:avLst/>
          </a:prstGeom>
          <a:noFill/>
          <a:ln w="9525">
            <a:noFill/>
            <a:miter lim="800000"/>
            <a:headEnd/>
            <a:tailEnd/>
          </a:ln>
        </p:spPr>
        <p:txBody>
          <a:bodyPr>
            <a:spAutoFit/>
          </a:bodyPr>
          <a:lstStyle/>
          <a:p>
            <a:r>
              <a:rPr lang="de-DE" sz="2000"/>
              <a:t>Die Hochfläche des Racov ist von einem lichten Kiefernwald bewachsen</a:t>
            </a:r>
          </a:p>
        </p:txBody>
      </p:sp>
      <p:grpSp>
        <p:nvGrpSpPr>
          <p:cNvPr id="28676" name="Group 14"/>
          <p:cNvGrpSpPr>
            <a:grpSpLocks/>
          </p:cNvGrpSpPr>
          <p:nvPr/>
        </p:nvGrpSpPr>
        <p:grpSpPr bwMode="auto">
          <a:xfrm>
            <a:off x="0" y="0"/>
            <a:ext cx="9067800" cy="1600200"/>
            <a:chOff x="0" y="0"/>
            <a:chExt cx="5712" cy="1008"/>
          </a:xfrm>
        </p:grpSpPr>
        <p:grpSp>
          <p:nvGrpSpPr>
            <p:cNvPr id="28689" name="Group 4"/>
            <p:cNvGrpSpPr>
              <a:grpSpLocks/>
            </p:cNvGrpSpPr>
            <p:nvPr/>
          </p:nvGrpSpPr>
          <p:grpSpPr bwMode="auto">
            <a:xfrm>
              <a:off x="4852" y="48"/>
              <a:ext cx="860" cy="960"/>
              <a:chOff x="4852" y="48"/>
              <a:chExt cx="860" cy="960"/>
            </a:xfrm>
          </p:grpSpPr>
          <p:grpSp>
            <p:nvGrpSpPr>
              <p:cNvPr id="28691" name="Group 5"/>
              <p:cNvGrpSpPr>
                <a:grpSpLocks/>
              </p:cNvGrpSpPr>
              <p:nvPr/>
            </p:nvGrpSpPr>
            <p:grpSpPr bwMode="auto">
              <a:xfrm>
                <a:off x="4852" y="48"/>
                <a:ext cx="860" cy="960"/>
                <a:chOff x="2145" y="1200"/>
                <a:chExt cx="1470" cy="1536"/>
              </a:xfrm>
            </p:grpSpPr>
            <p:pic>
              <p:nvPicPr>
                <p:cNvPr id="28693" name="Picture 6" descr="C:\Eigene Dateien\i photo plus\Uni\Geographie\Slowakeipräsentation\KarteZavada-Dateien\image002.jpg"/>
                <p:cNvPicPr>
                  <a:picLocks noChangeAspect="1" noChangeArrowheads="1"/>
                </p:cNvPicPr>
                <p:nvPr/>
              </p:nvPicPr>
              <p:blipFill>
                <a:blip r:embed="rId3"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28694" name="Group 7"/>
                <p:cNvGrpSpPr>
                  <a:grpSpLocks/>
                </p:cNvGrpSpPr>
                <p:nvPr/>
              </p:nvGrpSpPr>
              <p:grpSpPr bwMode="auto">
                <a:xfrm>
                  <a:off x="2242" y="1748"/>
                  <a:ext cx="1192" cy="850"/>
                  <a:chOff x="2242" y="1748"/>
                  <a:chExt cx="1192" cy="850"/>
                </a:xfrm>
              </p:grpSpPr>
              <p:pic>
                <p:nvPicPr>
                  <p:cNvPr id="28695" name="Picture 8"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5"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28696" name="Picture 9" descr="C:\Eigene Dateien\i photo plus\Uni\Geographie\Slowakeipräsentation\im W-Blick nach W-02-09-10.jpg">
                    <a:hlinkClick r:id="rId6" action="ppaction://hlinksldjump" tooltip="Station 4: Der Hradisko"/>
                  </p:cNvPr>
                  <p:cNvPicPr>
                    <a:picLocks noChangeAspect="1" noChangeArrowheads="1"/>
                  </p:cNvPicPr>
                  <p:nvPr/>
                </p:nvPicPr>
                <p:blipFill>
                  <a:blip r:embed="rId7"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28697" name="Picture 10" descr="C:\Eigene Dateien\i photo plus\Uni\Geographie\Slowakeipräsentation\Bild03A.JPG">
                    <a:hlinkClick r:id="rId8" action="ppaction://hlinksldjump" tooltip="7. Station: Landschaft rum um den Racov"/>
                  </p:cNvPr>
                  <p:cNvPicPr>
                    <a:picLocks noChangeAspect="1" noChangeArrowheads="1"/>
                  </p:cNvPicPr>
                  <p:nvPr/>
                </p:nvPicPr>
                <p:blipFill>
                  <a:blip r:embed="rId9"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28698" name="Picture 11" descr="C:\Eigene Dateien\i photo plus\Uni\Geographie\Slowakeipräsentation\Bild26A.JPG">
                    <a:hlinkClick r:id="rId10" action="ppaction://hlinksldjump" tooltip="8. Station: Das Skigebiet von Zavada"/>
                  </p:cNvPr>
                  <p:cNvPicPr>
                    <a:picLocks noChangeAspect="1" noChangeArrowheads="1"/>
                  </p:cNvPicPr>
                  <p:nvPr/>
                </p:nvPicPr>
                <p:blipFill>
                  <a:blip r:embed="rId11"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28692" name="Line 12"/>
              <p:cNvSpPr>
                <a:spLocks noChangeShapeType="1"/>
              </p:cNvSpPr>
              <p:nvPr/>
            </p:nvSpPr>
            <p:spPr bwMode="auto">
              <a:xfrm flipV="1">
                <a:off x="5328" y="864"/>
                <a:ext cx="192" cy="0"/>
              </a:xfrm>
              <a:prstGeom prst="line">
                <a:avLst/>
              </a:prstGeom>
              <a:noFill/>
              <a:ln w="28575">
                <a:solidFill>
                  <a:srgbClr val="FF0000"/>
                </a:solidFill>
                <a:round/>
                <a:headEnd/>
                <a:tailEnd type="triangle" w="med" len="med"/>
              </a:ln>
            </p:spPr>
            <p:txBody>
              <a:bodyPr/>
              <a:lstStyle/>
              <a:p>
                <a:endParaRPr lang="de-DE"/>
              </a:p>
            </p:txBody>
          </p:sp>
        </p:grpSp>
        <p:sp>
          <p:nvSpPr>
            <p:cNvPr id="28690" name="Rectangle 13"/>
            <p:cNvSpPr>
              <a:spLocks noChangeArrowheads="1"/>
            </p:cNvSpPr>
            <p:nvPr/>
          </p:nvSpPr>
          <p:spPr bwMode="auto">
            <a:xfrm>
              <a:off x="0" y="0"/>
              <a:ext cx="4896" cy="720"/>
            </a:xfrm>
            <a:prstGeom prst="rect">
              <a:avLst/>
            </a:prstGeom>
            <a:noFill/>
            <a:ln w="9525">
              <a:noFill/>
              <a:miter lim="800000"/>
              <a:headEnd/>
              <a:tailEnd/>
            </a:ln>
          </p:spPr>
          <p:txBody>
            <a:bodyPr anchor="ctr"/>
            <a:lstStyle/>
            <a:p>
              <a:pPr algn="ctr"/>
              <a:r>
                <a:rPr lang="de-DE" sz="2800" b="1">
                  <a:solidFill>
                    <a:schemeClr val="tx2"/>
                  </a:solidFill>
                </a:rPr>
                <a:t>7. Station:</a:t>
              </a:r>
              <a:r>
                <a:rPr lang="de-DE" sz="3600" b="1">
                  <a:solidFill>
                    <a:schemeClr val="tx2"/>
                  </a:solidFill>
                </a:rPr>
                <a:t> Landschaft rund um den Racov </a:t>
              </a:r>
            </a:p>
          </p:txBody>
        </p:sp>
      </p:grpSp>
      <p:grpSp>
        <p:nvGrpSpPr>
          <p:cNvPr id="6" name="Group 25"/>
          <p:cNvGrpSpPr>
            <a:grpSpLocks/>
          </p:cNvGrpSpPr>
          <p:nvPr/>
        </p:nvGrpSpPr>
        <p:grpSpPr bwMode="auto">
          <a:xfrm>
            <a:off x="3714750" y="6391275"/>
            <a:ext cx="1690688" cy="457200"/>
            <a:chOff x="2340" y="3360"/>
            <a:chExt cx="1065" cy="288"/>
          </a:xfrm>
        </p:grpSpPr>
        <p:grpSp>
          <p:nvGrpSpPr>
            <p:cNvPr id="28680" name="Group 26"/>
            <p:cNvGrpSpPr>
              <a:grpSpLocks/>
            </p:cNvGrpSpPr>
            <p:nvPr/>
          </p:nvGrpSpPr>
          <p:grpSpPr bwMode="auto">
            <a:xfrm>
              <a:off x="2340" y="3360"/>
              <a:ext cx="378" cy="288"/>
              <a:chOff x="624" y="336"/>
              <a:chExt cx="378" cy="288"/>
            </a:xfrm>
          </p:grpSpPr>
          <p:sp>
            <p:nvSpPr>
              <p:cNvPr id="28687" name="Rectangle 27"/>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8688" name="Text Box 28"/>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0" action="ppaction://hlinksldjump"/>
                  </a:rPr>
                  <a:t>Rund-</a:t>
                </a:r>
              </a:p>
              <a:p>
                <a:pPr algn="ctr"/>
                <a:r>
                  <a:rPr lang="de-DE" sz="1100" b="1">
                    <a:hlinkClick r:id="rId10" action="ppaction://hlinksldjump"/>
                  </a:rPr>
                  <a:t> weg</a:t>
                </a:r>
                <a:endParaRPr lang="de-DE" sz="1100" b="1"/>
              </a:p>
            </p:txBody>
          </p:sp>
        </p:grpSp>
        <p:grpSp>
          <p:nvGrpSpPr>
            <p:cNvPr id="28681" name="Group 29"/>
            <p:cNvGrpSpPr>
              <a:grpSpLocks/>
            </p:cNvGrpSpPr>
            <p:nvPr/>
          </p:nvGrpSpPr>
          <p:grpSpPr bwMode="auto">
            <a:xfrm>
              <a:off x="2676" y="3360"/>
              <a:ext cx="379" cy="288"/>
              <a:chOff x="2880" y="4032"/>
              <a:chExt cx="379" cy="288"/>
            </a:xfrm>
          </p:grpSpPr>
          <p:sp>
            <p:nvSpPr>
              <p:cNvPr id="28685" name="Rectangle 30"/>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8686" name="Text Box 31"/>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2" action="ppaction://hlinksldjump"/>
                  </a:rPr>
                  <a:t> Karte </a:t>
                </a:r>
                <a:endParaRPr lang="de-DE" sz="1100" b="1"/>
              </a:p>
            </p:txBody>
          </p:sp>
        </p:grpSp>
        <p:grpSp>
          <p:nvGrpSpPr>
            <p:cNvPr id="28682" name="Group 32"/>
            <p:cNvGrpSpPr>
              <a:grpSpLocks/>
            </p:cNvGrpSpPr>
            <p:nvPr/>
          </p:nvGrpSpPr>
          <p:grpSpPr bwMode="auto">
            <a:xfrm>
              <a:off x="3007" y="3360"/>
              <a:ext cx="398" cy="288"/>
              <a:chOff x="3019" y="4032"/>
              <a:chExt cx="398" cy="288"/>
            </a:xfrm>
          </p:grpSpPr>
          <p:sp>
            <p:nvSpPr>
              <p:cNvPr id="28683" name="Rectangle 33"/>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8684" name="Text Box 34"/>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3" action="ppaction://hlinksldjump"/>
                  </a:rPr>
                  <a:t>nächstes</a:t>
                </a:r>
              </a:p>
              <a:p>
                <a:pPr algn="ctr"/>
                <a:r>
                  <a:rPr lang="de-DE" sz="1000" b="1">
                    <a:hlinkClick r:id="rId13" action="ppaction://hlinksldjump"/>
                  </a:rPr>
                  <a:t>Bild</a:t>
                </a:r>
                <a:endParaRPr lang="de-DE" sz="1000" b="1"/>
              </a:p>
            </p:txBody>
          </p:sp>
        </p:grpSp>
      </p:grpSp>
      <p:pic>
        <p:nvPicPr>
          <p:cNvPr id="38947" name="Picture 35" descr="C:\Eigene Dateien\i photo plus\Uni\Geographie\Slowakeipräsentation\Bild09A.JPG">
            <a:hlinkClick r:id="rId13" action="ppaction://hlinksldjump"/>
          </p:cNvPr>
          <p:cNvPicPr>
            <a:picLocks noChangeAspect="1" noChangeArrowheads="1"/>
          </p:cNvPicPr>
          <p:nvPr/>
        </p:nvPicPr>
        <p:blipFill>
          <a:blip r:embed="rId14" cstate="print">
            <a:lum bright="-6000"/>
          </a:blip>
          <a:srcRect t="5905" b="4675"/>
          <a:stretch>
            <a:fillRect/>
          </a:stretch>
        </p:blipFill>
        <p:spPr bwMode="auto">
          <a:xfrm>
            <a:off x="1377950" y="3106738"/>
            <a:ext cx="831850" cy="1084262"/>
          </a:xfrm>
          <a:prstGeom prst="rect">
            <a:avLst/>
          </a:prstGeom>
          <a:noFill/>
          <a:ln w="9525">
            <a:noFill/>
            <a:miter lim="800000"/>
            <a:headEnd/>
            <a:tailEnd/>
          </a:ln>
        </p:spPr>
      </p:pic>
      <p:pic>
        <p:nvPicPr>
          <p:cNvPr id="38948" name="Picture 36" descr="C:\Eigene Dateien\i photo plus\Uni\Geographie\Slowakeipräsentation\Bild06A.JPG">
            <a:hlinkClick r:id="rId15" action="ppaction://hlinksldjump"/>
          </p:cNvPr>
          <p:cNvPicPr>
            <a:picLocks noChangeAspect="1" noChangeArrowheads="1"/>
          </p:cNvPicPr>
          <p:nvPr/>
        </p:nvPicPr>
        <p:blipFill>
          <a:blip r:embed="rId16" cstate="print"/>
          <a:srcRect r="6947" b="10516"/>
          <a:stretch>
            <a:fillRect/>
          </a:stretch>
        </p:blipFill>
        <p:spPr bwMode="auto">
          <a:xfrm>
            <a:off x="1404938" y="4267200"/>
            <a:ext cx="804862" cy="11430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8914"/>
                                        </p:tgtEl>
                                        <p:attrNameLst>
                                          <p:attrName>style.visibility</p:attrName>
                                        </p:attrNameLst>
                                      </p:cBhvr>
                                      <p:to>
                                        <p:strVal val="visible"/>
                                      </p:to>
                                    </p:set>
                                    <p:animEffect transition="in" filter="dissolve">
                                      <p:cBhvr>
                                        <p:cTn id="7" dur="500"/>
                                        <p:tgtEl>
                                          <p:spTgt spid="38914"/>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8915"/>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38948"/>
                                        </p:tgtEl>
                                        <p:attrNameLst>
                                          <p:attrName>style.visibility</p:attrName>
                                        </p:attrNameLst>
                                      </p:cBhvr>
                                      <p:to>
                                        <p:strVal val="visible"/>
                                      </p:to>
                                    </p:set>
                                    <p:animEffect transition="in" filter="dissolve">
                                      <p:cBhvr>
                                        <p:cTn id="14" dur="500"/>
                                        <p:tgtEl>
                                          <p:spTgt spid="38948"/>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38947"/>
                                        </p:tgtEl>
                                        <p:attrNameLst>
                                          <p:attrName>style.visibility</p:attrName>
                                        </p:attrNameLst>
                                      </p:cBhvr>
                                      <p:to>
                                        <p:strVal val="visible"/>
                                      </p:to>
                                    </p:set>
                                    <p:animEffect transition="in" filter="dissolve">
                                      <p:cBhvr>
                                        <p:cTn id="18" dur="500"/>
                                        <p:tgtEl>
                                          <p:spTgt spid="38947"/>
                                        </p:tgtEl>
                                      </p:cBhvr>
                                    </p:animEffect>
                                  </p:childTnLst>
                                </p:cTn>
                              </p:par>
                            </p:childTnLst>
                          </p:cTn>
                        </p:par>
                        <p:par>
                          <p:cTn id="19" fill="hold">
                            <p:stCondLst>
                              <p:cond delay="10000"/>
                            </p:stCondLst>
                            <p:childTnLst>
                              <p:par>
                                <p:cTn id="20" presetID="9" presetClass="entr" presetSubtype="0" fill="hold" nodeType="after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5"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Eigene Dateien\i photo plus\Uni\Geographie\Slowakeipräsentation\Bild09A.JPG"/>
          <p:cNvPicPr>
            <a:picLocks noChangeAspect="1" noChangeArrowheads="1"/>
          </p:cNvPicPr>
          <p:nvPr/>
        </p:nvPicPr>
        <p:blipFill>
          <a:blip r:embed="rId2" cstate="print">
            <a:lum bright="-6000"/>
          </a:blip>
          <a:srcRect t="5905" b="4675"/>
          <a:stretch>
            <a:fillRect/>
          </a:stretch>
        </p:blipFill>
        <p:spPr bwMode="auto">
          <a:xfrm>
            <a:off x="1001713" y="1601788"/>
            <a:ext cx="3570287" cy="4646612"/>
          </a:xfrm>
          <a:prstGeom prst="rect">
            <a:avLst/>
          </a:prstGeom>
          <a:noFill/>
          <a:ln w="9525">
            <a:noFill/>
            <a:miter lim="800000"/>
            <a:headEnd/>
            <a:tailEnd/>
          </a:ln>
        </p:spPr>
      </p:pic>
      <p:grpSp>
        <p:nvGrpSpPr>
          <p:cNvPr id="29699" name="Group 12"/>
          <p:cNvGrpSpPr>
            <a:grpSpLocks/>
          </p:cNvGrpSpPr>
          <p:nvPr/>
        </p:nvGrpSpPr>
        <p:grpSpPr bwMode="auto">
          <a:xfrm>
            <a:off x="0" y="0"/>
            <a:ext cx="9067800" cy="1600200"/>
            <a:chOff x="0" y="0"/>
            <a:chExt cx="5712" cy="1008"/>
          </a:xfrm>
        </p:grpSpPr>
        <p:grpSp>
          <p:nvGrpSpPr>
            <p:cNvPr id="29713" name="Group 13"/>
            <p:cNvGrpSpPr>
              <a:grpSpLocks/>
            </p:cNvGrpSpPr>
            <p:nvPr/>
          </p:nvGrpSpPr>
          <p:grpSpPr bwMode="auto">
            <a:xfrm>
              <a:off x="4852" y="48"/>
              <a:ext cx="860" cy="960"/>
              <a:chOff x="4852" y="48"/>
              <a:chExt cx="860" cy="960"/>
            </a:xfrm>
          </p:grpSpPr>
          <p:grpSp>
            <p:nvGrpSpPr>
              <p:cNvPr id="29715" name="Group 14"/>
              <p:cNvGrpSpPr>
                <a:grpSpLocks/>
              </p:cNvGrpSpPr>
              <p:nvPr/>
            </p:nvGrpSpPr>
            <p:grpSpPr bwMode="auto">
              <a:xfrm>
                <a:off x="4852" y="48"/>
                <a:ext cx="860" cy="960"/>
                <a:chOff x="2145" y="1200"/>
                <a:chExt cx="1470" cy="1536"/>
              </a:xfrm>
            </p:grpSpPr>
            <p:pic>
              <p:nvPicPr>
                <p:cNvPr id="29717" name="Picture 15" descr="C:\Eigene Dateien\i photo plus\Uni\Geographie\Slowakeipräsentation\KarteZavada-Dateien\image002.jpg"/>
                <p:cNvPicPr>
                  <a:picLocks noChangeAspect="1" noChangeArrowheads="1"/>
                </p:cNvPicPr>
                <p:nvPr/>
              </p:nvPicPr>
              <p:blipFill>
                <a:blip r:embed="rId3"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29718" name="Group 16"/>
                <p:cNvGrpSpPr>
                  <a:grpSpLocks/>
                </p:cNvGrpSpPr>
                <p:nvPr/>
              </p:nvGrpSpPr>
              <p:grpSpPr bwMode="auto">
                <a:xfrm>
                  <a:off x="2242" y="1748"/>
                  <a:ext cx="1192" cy="850"/>
                  <a:chOff x="2242" y="1748"/>
                  <a:chExt cx="1192" cy="850"/>
                </a:xfrm>
              </p:grpSpPr>
              <p:pic>
                <p:nvPicPr>
                  <p:cNvPr id="29719" name="Picture 17"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5"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29720" name="Picture 18" descr="C:\Eigene Dateien\i photo plus\Uni\Geographie\Slowakeipräsentation\im W-Blick nach W-02-09-10.jpg">
                    <a:hlinkClick r:id="rId6" action="ppaction://hlinksldjump" tooltip="Station 4: Der Hradisko"/>
                  </p:cNvPr>
                  <p:cNvPicPr>
                    <a:picLocks noChangeAspect="1" noChangeArrowheads="1"/>
                  </p:cNvPicPr>
                  <p:nvPr/>
                </p:nvPicPr>
                <p:blipFill>
                  <a:blip r:embed="rId7"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29721" name="Picture 19" descr="C:\Eigene Dateien\i photo plus\Uni\Geographie\Slowakeipräsentation\Bild03A.JPG">
                    <a:hlinkClick r:id="rId8" action="ppaction://hlinksldjump" tooltip="7. Station: Landschaft rum um den Racov"/>
                  </p:cNvPr>
                  <p:cNvPicPr>
                    <a:picLocks noChangeAspect="1" noChangeArrowheads="1"/>
                  </p:cNvPicPr>
                  <p:nvPr/>
                </p:nvPicPr>
                <p:blipFill>
                  <a:blip r:embed="rId9"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29722" name="Picture 20" descr="C:\Eigene Dateien\i photo plus\Uni\Geographie\Slowakeipräsentation\Bild26A.JPG">
                    <a:hlinkClick r:id="rId10" action="ppaction://hlinksldjump" tooltip="8. Station: Das Skigebiet von Zavada"/>
                  </p:cNvPr>
                  <p:cNvPicPr>
                    <a:picLocks noChangeAspect="1" noChangeArrowheads="1"/>
                  </p:cNvPicPr>
                  <p:nvPr/>
                </p:nvPicPr>
                <p:blipFill>
                  <a:blip r:embed="rId11"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29716" name="Line 21"/>
              <p:cNvSpPr>
                <a:spLocks noChangeShapeType="1"/>
              </p:cNvSpPr>
              <p:nvPr/>
            </p:nvSpPr>
            <p:spPr bwMode="auto">
              <a:xfrm flipV="1">
                <a:off x="5328" y="864"/>
                <a:ext cx="192" cy="0"/>
              </a:xfrm>
              <a:prstGeom prst="line">
                <a:avLst/>
              </a:prstGeom>
              <a:noFill/>
              <a:ln w="28575">
                <a:solidFill>
                  <a:srgbClr val="FF0000"/>
                </a:solidFill>
                <a:round/>
                <a:headEnd/>
                <a:tailEnd type="triangle" w="med" len="med"/>
              </a:ln>
            </p:spPr>
            <p:txBody>
              <a:bodyPr/>
              <a:lstStyle/>
              <a:p>
                <a:endParaRPr lang="de-DE"/>
              </a:p>
            </p:txBody>
          </p:sp>
        </p:grpSp>
        <p:sp>
          <p:nvSpPr>
            <p:cNvPr id="29714" name="Rectangle 22"/>
            <p:cNvSpPr>
              <a:spLocks noChangeArrowheads="1"/>
            </p:cNvSpPr>
            <p:nvPr/>
          </p:nvSpPr>
          <p:spPr bwMode="auto">
            <a:xfrm>
              <a:off x="0" y="0"/>
              <a:ext cx="4896" cy="720"/>
            </a:xfrm>
            <a:prstGeom prst="rect">
              <a:avLst/>
            </a:prstGeom>
            <a:noFill/>
            <a:ln w="9525">
              <a:noFill/>
              <a:miter lim="800000"/>
              <a:headEnd/>
              <a:tailEnd/>
            </a:ln>
          </p:spPr>
          <p:txBody>
            <a:bodyPr anchor="ctr"/>
            <a:lstStyle/>
            <a:p>
              <a:pPr algn="ctr"/>
              <a:r>
                <a:rPr lang="de-DE" sz="2800" b="1">
                  <a:solidFill>
                    <a:schemeClr val="tx2"/>
                  </a:solidFill>
                </a:rPr>
                <a:t>7. Station:</a:t>
              </a:r>
              <a:r>
                <a:rPr lang="de-DE" sz="3600" b="1">
                  <a:solidFill>
                    <a:schemeClr val="tx2"/>
                  </a:solidFill>
                </a:rPr>
                <a:t> Landschaft rund um den Racov </a:t>
              </a:r>
            </a:p>
          </p:txBody>
        </p:sp>
      </p:grpSp>
      <p:sp>
        <p:nvSpPr>
          <p:cNvPr id="37921" name="Text Box 33"/>
          <p:cNvSpPr txBox="1">
            <a:spLocks noChangeArrowheads="1"/>
          </p:cNvSpPr>
          <p:nvPr/>
        </p:nvSpPr>
        <p:spPr bwMode="auto">
          <a:xfrm>
            <a:off x="4479925" y="5881688"/>
            <a:ext cx="1331913" cy="396875"/>
          </a:xfrm>
          <a:prstGeom prst="rect">
            <a:avLst/>
          </a:prstGeom>
          <a:noFill/>
          <a:ln w="9525">
            <a:noFill/>
            <a:miter lim="800000"/>
            <a:headEnd/>
            <a:tailEnd/>
          </a:ln>
        </p:spPr>
        <p:txBody>
          <a:bodyPr wrap="none">
            <a:spAutoFit/>
          </a:bodyPr>
          <a:lstStyle/>
          <a:p>
            <a:r>
              <a:rPr lang="de-DE" sz="2000"/>
              <a:t> Stutzbaum</a:t>
            </a:r>
          </a:p>
        </p:txBody>
      </p:sp>
      <p:grpSp>
        <p:nvGrpSpPr>
          <p:cNvPr id="6" name="Group 41"/>
          <p:cNvGrpSpPr>
            <a:grpSpLocks/>
          </p:cNvGrpSpPr>
          <p:nvPr/>
        </p:nvGrpSpPr>
        <p:grpSpPr bwMode="auto">
          <a:xfrm>
            <a:off x="3714750" y="6391275"/>
            <a:ext cx="1690688" cy="457200"/>
            <a:chOff x="2340" y="3360"/>
            <a:chExt cx="1065" cy="288"/>
          </a:xfrm>
        </p:grpSpPr>
        <p:grpSp>
          <p:nvGrpSpPr>
            <p:cNvPr id="29704" name="Group 42"/>
            <p:cNvGrpSpPr>
              <a:grpSpLocks/>
            </p:cNvGrpSpPr>
            <p:nvPr/>
          </p:nvGrpSpPr>
          <p:grpSpPr bwMode="auto">
            <a:xfrm>
              <a:off x="2340" y="3360"/>
              <a:ext cx="378" cy="288"/>
              <a:chOff x="624" y="336"/>
              <a:chExt cx="378" cy="288"/>
            </a:xfrm>
          </p:grpSpPr>
          <p:sp>
            <p:nvSpPr>
              <p:cNvPr id="29711" name="Rectangle 43"/>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9712" name="Text Box 44"/>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0" action="ppaction://hlinksldjump"/>
                  </a:rPr>
                  <a:t>Rund-</a:t>
                </a:r>
              </a:p>
              <a:p>
                <a:pPr algn="ctr"/>
                <a:r>
                  <a:rPr lang="de-DE" sz="1100" b="1">
                    <a:hlinkClick r:id="rId10" action="ppaction://hlinksldjump"/>
                  </a:rPr>
                  <a:t> weg</a:t>
                </a:r>
                <a:endParaRPr lang="de-DE" sz="1100" b="1"/>
              </a:p>
            </p:txBody>
          </p:sp>
        </p:grpSp>
        <p:grpSp>
          <p:nvGrpSpPr>
            <p:cNvPr id="29705" name="Group 45"/>
            <p:cNvGrpSpPr>
              <a:grpSpLocks/>
            </p:cNvGrpSpPr>
            <p:nvPr/>
          </p:nvGrpSpPr>
          <p:grpSpPr bwMode="auto">
            <a:xfrm>
              <a:off x="2676" y="3360"/>
              <a:ext cx="379" cy="288"/>
              <a:chOff x="2880" y="4032"/>
              <a:chExt cx="379" cy="288"/>
            </a:xfrm>
          </p:grpSpPr>
          <p:sp>
            <p:nvSpPr>
              <p:cNvPr id="29709" name="Rectangle 46"/>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9710" name="Text Box 47"/>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2" action="ppaction://hlinksldjump"/>
                  </a:rPr>
                  <a:t> Karte </a:t>
                </a:r>
                <a:endParaRPr lang="de-DE" sz="1100" b="1"/>
              </a:p>
            </p:txBody>
          </p:sp>
        </p:grpSp>
        <p:grpSp>
          <p:nvGrpSpPr>
            <p:cNvPr id="29706" name="Group 48"/>
            <p:cNvGrpSpPr>
              <a:grpSpLocks/>
            </p:cNvGrpSpPr>
            <p:nvPr/>
          </p:nvGrpSpPr>
          <p:grpSpPr bwMode="auto">
            <a:xfrm>
              <a:off x="3007" y="3360"/>
              <a:ext cx="398" cy="288"/>
              <a:chOff x="3019" y="4032"/>
              <a:chExt cx="398" cy="288"/>
            </a:xfrm>
          </p:grpSpPr>
          <p:sp>
            <p:nvSpPr>
              <p:cNvPr id="29707" name="Rectangle 49"/>
              <p:cNvSpPr>
                <a:spLocks noChangeArrowheads="1"/>
              </p:cNvSpPr>
              <p:nvPr/>
            </p:nvSpPr>
            <p:spPr bwMode="auto">
              <a:xfrm>
                <a:off x="3072"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29708" name="Text Box 50"/>
              <p:cNvSpPr txBox="1">
                <a:spLocks noChangeArrowheads="1"/>
              </p:cNvSpPr>
              <p:nvPr/>
            </p:nvSpPr>
            <p:spPr bwMode="auto">
              <a:xfrm>
                <a:off x="3019" y="4032"/>
                <a:ext cx="398" cy="260"/>
              </a:xfrm>
              <a:prstGeom prst="rect">
                <a:avLst/>
              </a:prstGeom>
              <a:noFill/>
              <a:ln w="9525">
                <a:noFill/>
                <a:miter lim="800000"/>
                <a:headEnd/>
                <a:tailEnd/>
              </a:ln>
            </p:spPr>
            <p:txBody>
              <a:bodyPr wrap="none">
                <a:spAutoFit/>
              </a:bodyPr>
              <a:lstStyle/>
              <a:p>
                <a:pPr algn="ctr"/>
                <a:r>
                  <a:rPr lang="de-DE" sz="1100" b="1"/>
                  <a:t> </a:t>
                </a:r>
                <a:r>
                  <a:rPr lang="de-DE" sz="900" b="1">
                    <a:hlinkClick r:id="rId13" action="ppaction://hlinksldjump"/>
                  </a:rPr>
                  <a:t>nächstes</a:t>
                </a:r>
              </a:p>
              <a:p>
                <a:pPr algn="ctr"/>
                <a:r>
                  <a:rPr lang="de-DE" sz="1000" b="1">
                    <a:hlinkClick r:id="rId13" action="ppaction://hlinksldjump"/>
                  </a:rPr>
                  <a:t>Bild</a:t>
                </a:r>
                <a:endParaRPr lang="de-DE" sz="1000" b="1"/>
              </a:p>
            </p:txBody>
          </p:sp>
        </p:grpSp>
      </p:grpSp>
      <p:pic>
        <p:nvPicPr>
          <p:cNvPr id="37939" name="Picture 51" descr="C:\Eigene Dateien\i photo plus\Privat\Photos2002\Slowakei\Film4\Bild05A.JPG">
            <a:hlinkClick r:id="rId14" action="ppaction://hlinksldjump"/>
          </p:cNvPr>
          <p:cNvPicPr>
            <a:picLocks noChangeAspect="1" noChangeArrowheads="1"/>
          </p:cNvPicPr>
          <p:nvPr/>
        </p:nvPicPr>
        <p:blipFill>
          <a:blip r:embed="rId15" cstate="print">
            <a:lum bright="-10000"/>
          </a:blip>
          <a:srcRect/>
          <a:stretch>
            <a:fillRect/>
          </a:stretch>
        </p:blipFill>
        <p:spPr bwMode="auto">
          <a:xfrm>
            <a:off x="4724400" y="1600200"/>
            <a:ext cx="1039813" cy="720725"/>
          </a:xfrm>
          <a:prstGeom prst="rect">
            <a:avLst/>
          </a:prstGeom>
          <a:noFill/>
          <a:ln w="9525">
            <a:noFill/>
            <a:miter lim="800000"/>
            <a:headEnd/>
            <a:tailEnd/>
          </a:ln>
        </p:spPr>
      </p:pic>
      <p:pic>
        <p:nvPicPr>
          <p:cNvPr id="37940" name="Picture 52" descr="C:\Eigene Dateien\i photo plus\Uni\Geographie\Slowakeipräsentation\Bild06A.JPG">
            <a:hlinkClick r:id="rId13" action="ppaction://hlinksldjump"/>
          </p:cNvPr>
          <p:cNvPicPr>
            <a:picLocks noChangeAspect="1" noChangeArrowheads="1"/>
          </p:cNvPicPr>
          <p:nvPr/>
        </p:nvPicPr>
        <p:blipFill>
          <a:blip r:embed="rId16" cstate="print"/>
          <a:srcRect r="6947" b="10516"/>
          <a:stretch>
            <a:fillRect/>
          </a:stretch>
        </p:blipFill>
        <p:spPr bwMode="auto">
          <a:xfrm>
            <a:off x="4724400" y="2438400"/>
            <a:ext cx="758825" cy="1077913"/>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7890"/>
                                        </p:tgtEl>
                                        <p:attrNameLst>
                                          <p:attrName>style.visibility</p:attrName>
                                        </p:attrNameLst>
                                      </p:cBhvr>
                                      <p:to>
                                        <p:strVal val="visible"/>
                                      </p:to>
                                    </p:set>
                                    <p:animEffect transition="in" filter="dissolve">
                                      <p:cBhvr>
                                        <p:cTn id="7" dur="500"/>
                                        <p:tgtEl>
                                          <p:spTgt spid="37890"/>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7921"/>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37939"/>
                                        </p:tgtEl>
                                        <p:attrNameLst>
                                          <p:attrName>style.visibility</p:attrName>
                                        </p:attrNameLst>
                                      </p:cBhvr>
                                      <p:to>
                                        <p:strVal val="visible"/>
                                      </p:to>
                                    </p:set>
                                    <p:animEffect transition="in" filter="dissolve">
                                      <p:cBhvr>
                                        <p:cTn id="14" dur="500"/>
                                        <p:tgtEl>
                                          <p:spTgt spid="37939"/>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37940"/>
                                        </p:tgtEl>
                                        <p:attrNameLst>
                                          <p:attrName>style.visibility</p:attrName>
                                        </p:attrNameLst>
                                      </p:cBhvr>
                                      <p:to>
                                        <p:strVal val="visible"/>
                                      </p:to>
                                    </p:set>
                                    <p:animEffect transition="in" filter="dissolve">
                                      <p:cBhvr>
                                        <p:cTn id="18" dur="500"/>
                                        <p:tgtEl>
                                          <p:spTgt spid="37940"/>
                                        </p:tgtEl>
                                      </p:cBhvr>
                                    </p:animEffect>
                                  </p:childTnLst>
                                </p:cTn>
                              </p:par>
                            </p:childTnLst>
                          </p:cTn>
                        </p:par>
                        <p:par>
                          <p:cTn id="19" fill="hold">
                            <p:stCondLst>
                              <p:cond delay="10000"/>
                            </p:stCondLst>
                            <p:childTnLst>
                              <p:par>
                                <p:cTn id="20" presetID="9" presetClass="entr" presetSubtype="0" fill="hold" nodeType="after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21"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Eigene Dateien\i photo plus\Uni\Geographie\Slowakeipräsentation\Bild06A.JPG"/>
          <p:cNvPicPr>
            <a:picLocks noChangeAspect="1" noChangeArrowheads="1"/>
          </p:cNvPicPr>
          <p:nvPr/>
        </p:nvPicPr>
        <p:blipFill>
          <a:blip r:embed="rId2" cstate="print"/>
          <a:srcRect r="6902" b="10541"/>
          <a:stretch>
            <a:fillRect/>
          </a:stretch>
        </p:blipFill>
        <p:spPr bwMode="auto">
          <a:xfrm>
            <a:off x="1295400" y="1600200"/>
            <a:ext cx="3276600" cy="4648200"/>
          </a:xfrm>
          <a:prstGeom prst="rect">
            <a:avLst/>
          </a:prstGeom>
          <a:noFill/>
          <a:ln w="9525">
            <a:noFill/>
            <a:miter lim="800000"/>
            <a:headEnd/>
            <a:tailEnd/>
          </a:ln>
        </p:spPr>
      </p:pic>
      <p:grpSp>
        <p:nvGrpSpPr>
          <p:cNvPr id="30723" name="Group 12"/>
          <p:cNvGrpSpPr>
            <a:grpSpLocks/>
          </p:cNvGrpSpPr>
          <p:nvPr/>
        </p:nvGrpSpPr>
        <p:grpSpPr bwMode="auto">
          <a:xfrm>
            <a:off x="0" y="0"/>
            <a:ext cx="9067800" cy="1600200"/>
            <a:chOff x="0" y="0"/>
            <a:chExt cx="5712" cy="1008"/>
          </a:xfrm>
        </p:grpSpPr>
        <p:grpSp>
          <p:nvGrpSpPr>
            <p:cNvPr id="30734" name="Group 13"/>
            <p:cNvGrpSpPr>
              <a:grpSpLocks/>
            </p:cNvGrpSpPr>
            <p:nvPr/>
          </p:nvGrpSpPr>
          <p:grpSpPr bwMode="auto">
            <a:xfrm>
              <a:off x="4852" y="48"/>
              <a:ext cx="860" cy="960"/>
              <a:chOff x="4852" y="48"/>
              <a:chExt cx="860" cy="960"/>
            </a:xfrm>
          </p:grpSpPr>
          <p:grpSp>
            <p:nvGrpSpPr>
              <p:cNvPr id="30736" name="Group 14"/>
              <p:cNvGrpSpPr>
                <a:grpSpLocks/>
              </p:cNvGrpSpPr>
              <p:nvPr/>
            </p:nvGrpSpPr>
            <p:grpSpPr bwMode="auto">
              <a:xfrm>
                <a:off x="4852" y="48"/>
                <a:ext cx="860" cy="960"/>
                <a:chOff x="2145" y="1200"/>
                <a:chExt cx="1470" cy="1536"/>
              </a:xfrm>
            </p:grpSpPr>
            <p:pic>
              <p:nvPicPr>
                <p:cNvPr id="30738" name="Picture 15" descr="C:\Eigene Dateien\i photo plus\Uni\Geographie\Slowakeipräsentation\KarteZavada-Dateien\image002.jpg"/>
                <p:cNvPicPr>
                  <a:picLocks noChangeAspect="1" noChangeArrowheads="1"/>
                </p:cNvPicPr>
                <p:nvPr/>
              </p:nvPicPr>
              <p:blipFill>
                <a:blip r:embed="rId3"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30739" name="Group 16"/>
                <p:cNvGrpSpPr>
                  <a:grpSpLocks/>
                </p:cNvGrpSpPr>
                <p:nvPr/>
              </p:nvGrpSpPr>
              <p:grpSpPr bwMode="auto">
                <a:xfrm>
                  <a:off x="2242" y="1748"/>
                  <a:ext cx="1192" cy="850"/>
                  <a:chOff x="2242" y="1748"/>
                  <a:chExt cx="1192" cy="850"/>
                </a:xfrm>
              </p:grpSpPr>
              <p:pic>
                <p:nvPicPr>
                  <p:cNvPr id="30740" name="Picture 17" descr="C:\Eigene Dateien\i photo plus\Uni\Geographie\Slowakeipräsentation\im NW-Blick nach W-02-09-10.jpg">
                    <a:hlinkClick r:id="rId4" action="ppaction://hlinksldjump" tooltip="5. Station: Landschaft im Nordwesten von Zavada"/>
                  </p:cNvPr>
                  <p:cNvPicPr>
                    <a:picLocks noChangeAspect="1" noChangeArrowheads="1"/>
                  </p:cNvPicPr>
                  <p:nvPr/>
                </p:nvPicPr>
                <p:blipFill>
                  <a:blip r:embed="rId5"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30741" name="Picture 18" descr="C:\Eigene Dateien\i photo plus\Uni\Geographie\Slowakeipräsentation\im W-Blick nach W-02-09-10.jpg">
                    <a:hlinkClick r:id="rId6" action="ppaction://hlinksldjump" tooltip="Station 4: Der Hradisko"/>
                  </p:cNvPr>
                  <p:cNvPicPr>
                    <a:picLocks noChangeAspect="1" noChangeArrowheads="1"/>
                  </p:cNvPicPr>
                  <p:nvPr/>
                </p:nvPicPr>
                <p:blipFill>
                  <a:blip r:embed="rId7"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30742" name="Picture 19" descr="C:\Eigene Dateien\i photo plus\Uni\Geographie\Slowakeipräsentation\Bild03A.JPG">
                    <a:hlinkClick r:id="rId8" action="ppaction://hlinksldjump" tooltip="7. Station: Landschaft rum um den Racov"/>
                  </p:cNvPr>
                  <p:cNvPicPr>
                    <a:picLocks noChangeAspect="1" noChangeArrowheads="1"/>
                  </p:cNvPicPr>
                  <p:nvPr/>
                </p:nvPicPr>
                <p:blipFill>
                  <a:blip r:embed="rId9"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30743" name="Picture 20" descr="C:\Eigene Dateien\i photo plus\Uni\Geographie\Slowakeipräsentation\Bild26A.JPG">
                    <a:hlinkClick r:id="rId10" action="ppaction://hlinksldjump" tooltip="8. Station: Das Skigebiet von Zavada"/>
                  </p:cNvPr>
                  <p:cNvPicPr>
                    <a:picLocks noChangeAspect="1" noChangeArrowheads="1"/>
                  </p:cNvPicPr>
                  <p:nvPr/>
                </p:nvPicPr>
                <p:blipFill>
                  <a:blip r:embed="rId11"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30737" name="Line 21"/>
              <p:cNvSpPr>
                <a:spLocks noChangeShapeType="1"/>
              </p:cNvSpPr>
              <p:nvPr/>
            </p:nvSpPr>
            <p:spPr bwMode="auto">
              <a:xfrm flipV="1">
                <a:off x="5328" y="864"/>
                <a:ext cx="192" cy="0"/>
              </a:xfrm>
              <a:prstGeom prst="line">
                <a:avLst/>
              </a:prstGeom>
              <a:noFill/>
              <a:ln w="28575">
                <a:solidFill>
                  <a:srgbClr val="FF0000"/>
                </a:solidFill>
                <a:round/>
                <a:headEnd/>
                <a:tailEnd type="triangle" w="med" len="med"/>
              </a:ln>
            </p:spPr>
            <p:txBody>
              <a:bodyPr/>
              <a:lstStyle/>
              <a:p>
                <a:endParaRPr lang="de-DE"/>
              </a:p>
            </p:txBody>
          </p:sp>
        </p:grpSp>
        <p:sp>
          <p:nvSpPr>
            <p:cNvPr id="30735" name="Rectangle 22"/>
            <p:cNvSpPr>
              <a:spLocks noChangeArrowheads="1"/>
            </p:cNvSpPr>
            <p:nvPr/>
          </p:nvSpPr>
          <p:spPr bwMode="auto">
            <a:xfrm>
              <a:off x="0" y="0"/>
              <a:ext cx="4896" cy="720"/>
            </a:xfrm>
            <a:prstGeom prst="rect">
              <a:avLst/>
            </a:prstGeom>
            <a:noFill/>
            <a:ln w="9525">
              <a:noFill/>
              <a:miter lim="800000"/>
              <a:headEnd/>
              <a:tailEnd/>
            </a:ln>
          </p:spPr>
          <p:txBody>
            <a:bodyPr anchor="ctr"/>
            <a:lstStyle/>
            <a:p>
              <a:pPr algn="ctr"/>
              <a:r>
                <a:rPr lang="de-DE" sz="2800" b="1">
                  <a:solidFill>
                    <a:schemeClr val="tx2"/>
                  </a:solidFill>
                </a:rPr>
                <a:t>7. Station:</a:t>
              </a:r>
              <a:r>
                <a:rPr lang="de-DE" sz="3600" b="1">
                  <a:solidFill>
                    <a:schemeClr val="tx2"/>
                  </a:solidFill>
                </a:rPr>
                <a:t> Landschaft rund um den Racov </a:t>
              </a:r>
            </a:p>
          </p:txBody>
        </p:sp>
      </p:grpSp>
      <p:grpSp>
        <p:nvGrpSpPr>
          <p:cNvPr id="6" name="Group 23"/>
          <p:cNvGrpSpPr>
            <a:grpSpLocks/>
          </p:cNvGrpSpPr>
          <p:nvPr/>
        </p:nvGrpSpPr>
        <p:grpSpPr bwMode="auto">
          <a:xfrm>
            <a:off x="4038600" y="6391275"/>
            <a:ext cx="1135063" cy="457200"/>
            <a:chOff x="2352" y="4032"/>
            <a:chExt cx="715" cy="288"/>
          </a:xfrm>
        </p:grpSpPr>
        <p:grpSp>
          <p:nvGrpSpPr>
            <p:cNvPr id="30728" name="Group 24"/>
            <p:cNvGrpSpPr>
              <a:grpSpLocks/>
            </p:cNvGrpSpPr>
            <p:nvPr/>
          </p:nvGrpSpPr>
          <p:grpSpPr bwMode="auto">
            <a:xfrm>
              <a:off x="2688" y="4032"/>
              <a:ext cx="379" cy="288"/>
              <a:chOff x="2880" y="4032"/>
              <a:chExt cx="379" cy="288"/>
            </a:xfrm>
          </p:grpSpPr>
          <p:sp>
            <p:nvSpPr>
              <p:cNvPr id="30732" name="Rectangle 25"/>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733" name="Text Box 26"/>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12" action="ppaction://hlinksldjump"/>
                  </a:rPr>
                  <a:t> Karte </a:t>
                </a:r>
                <a:endParaRPr lang="de-DE" sz="1100" b="1"/>
              </a:p>
            </p:txBody>
          </p:sp>
        </p:grpSp>
        <p:grpSp>
          <p:nvGrpSpPr>
            <p:cNvPr id="30729" name="Group 27"/>
            <p:cNvGrpSpPr>
              <a:grpSpLocks/>
            </p:cNvGrpSpPr>
            <p:nvPr/>
          </p:nvGrpSpPr>
          <p:grpSpPr bwMode="auto">
            <a:xfrm>
              <a:off x="2352" y="4032"/>
              <a:ext cx="378" cy="288"/>
              <a:chOff x="624" y="336"/>
              <a:chExt cx="378" cy="288"/>
            </a:xfrm>
          </p:grpSpPr>
          <p:sp>
            <p:nvSpPr>
              <p:cNvPr id="30730" name="Rectangle 28"/>
              <p:cNvSpPr>
                <a:spLocks noChangeArrowheads="1"/>
              </p:cNvSpPr>
              <p:nvPr/>
            </p:nvSpPr>
            <p:spPr bwMode="auto">
              <a:xfrm>
                <a:off x="672" y="336"/>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0731" name="Text Box 29"/>
              <p:cNvSpPr txBox="1">
                <a:spLocks noChangeArrowheads="1"/>
              </p:cNvSpPr>
              <p:nvPr/>
            </p:nvSpPr>
            <p:spPr bwMode="auto">
              <a:xfrm>
                <a:off x="624" y="336"/>
                <a:ext cx="378" cy="270"/>
              </a:xfrm>
              <a:prstGeom prst="rect">
                <a:avLst/>
              </a:prstGeom>
              <a:noFill/>
              <a:ln w="9525">
                <a:noFill/>
                <a:miter lim="800000"/>
                <a:headEnd/>
                <a:tailEnd/>
              </a:ln>
            </p:spPr>
            <p:txBody>
              <a:bodyPr wrap="none">
                <a:spAutoFit/>
              </a:bodyPr>
              <a:lstStyle/>
              <a:p>
                <a:pPr algn="ctr"/>
                <a:r>
                  <a:rPr lang="de-DE" sz="1100" b="1"/>
                  <a:t> </a:t>
                </a:r>
                <a:r>
                  <a:rPr lang="de-DE" sz="1100" b="1">
                    <a:hlinkClick r:id="rId10" action="ppaction://hlinksldjump"/>
                  </a:rPr>
                  <a:t>Rund-</a:t>
                </a:r>
              </a:p>
              <a:p>
                <a:pPr algn="ctr"/>
                <a:r>
                  <a:rPr lang="de-DE" sz="1100" b="1">
                    <a:hlinkClick r:id="rId10" action="ppaction://hlinksldjump"/>
                  </a:rPr>
                  <a:t> weg</a:t>
                </a:r>
                <a:endParaRPr lang="de-DE" sz="1100" b="1"/>
              </a:p>
            </p:txBody>
          </p:sp>
        </p:grpSp>
      </p:grpSp>
      <p:sp>
        <p:nvSpPr>
          <p:cNvPr id="36894" name="Text Box 30"/>
          <p:cNvSpPr txBox="1">
            <a:spLocks noChangeArrowheads="1"/>
          </p:cNvSpPr>
          <p:nvPr/>
        </p:nvSpPr>
        <p:spPr bwMode="auto">
          <a:xfrm>
            <a:off x="4556125" y="5622925"/>
            <a:ext cx="3444875" cy="701675"/>
          </a:xfrm>
          <a:prstGeom prst="rect">
            <a:avLst/>
          </a:prstGeom>
          <a:noFill/>
          <a:ln w="9525">
            <a:noFill/>
            <a:miter lim="800000"/>
            <a:headEnd/>
            <a:tailEnd/>
          </a:ln>
        </p:spPr>
        <p:txBody>
          <a:bodyPr>
            <a:spAutoFit/>
          </a:bodyPr>
          <a:lstStyle/>
          <a:p>
            <a:r>
              <a:rPr lang="de-DE" sz="2000"/>
              <a:t>Weitere Stutzbäume an den Hängen des Racov.</a:t>
            </a:r>
          </a:p>
        </p:txBody>
      </p:sp>
      <p:pic>
        <p:nvPicPr>
          <p:cNvPr id="36895" name="Picture 31" descr="C:\Eigene Dateien\i photo plus\Uni\Geographie\Slowakeipräsentation\Bild09A.JPG">
            <a:hlinkClick r:id="rId13" action="ppaction://hlinksldjump"/>
          </p:cNvPr>
          <p:cNvPicPr>
            <a:picLocks noChangeAspect="1" noChangeArrowheads="1"/>
          </p:cNvPicPr>
          <p:nvPr/>
        </p:nvPicPr>
        <p:blipFill>
          <a:blip r:embed="rId14" cstate="print">
            <a:lum bright="-6000"/>
          </a:blip>
          <a:srcRect t="5905" b="4675"/>
          <a:stretch>
            <a:fillRect/>
          </a:stretch>
        </p:blipFill>
        <p:spPr bwMode="auto">
          <a:xfrm>
            <a:off x="4724400" y="2438400"/>
            <a:ext cx="831850" cy="1084263"/>
          </a:xfrm>
          <a:prstGeom prst="rect">
            <a:avLst/>
          </a:prstGeom>
          <a:noFill/>
          <a:ln w="9525">
            <a:noFill/>
            <a:miter lim="800000"/>
            <a:headEnd/>
            <a:tailEnd/>
          </a:ln>
        </p:spPr>
      </p:pic>
      <p:pic>
        <p:nvPicPr>
          <p:cNvPr id="36896" name="Picture 32" descr="C:\Eigene Dateien\i photo plus\Privat\Photos2002\Slowakei\Film4\Bild05A.JPG">
            <a:hlinkClick r:id="rId15" action="ppaction://hlinksldjump"/>
          </p:cNvPr>
          <p:cNvPicPr>
            <a:picLocks noChangeAspect="1" noChangeArrowheads="1"/>
          </p:cNvPicPr>
          <p:nvPr/>
        </p:nvPicPr>
        <p:blipFill>
          <a:blip r:embed="rId16" cstate="print">
            <a:lum bright="-10000"/>
          </a:blip>
          <a:srcRect/>
          <a:stretch>
            <a:fillRect/>
          </a:stretch>
        </p:blipFill>
        <p:spPr bwMode="auto">
          <a:xfrm>
            <a:off x="4724400" y="1600200"/>
            <a:ext cx="1039813" cy="720725"/>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6866"/>
                                        </p:tgtEl>
                                        <p:attrNameLst>
                                          <p:attrName>style.visibility</p:attrName>
                                        </p:attrNameLst>
                                      </p:cBhvr>
                                      <p:to>
                                        <p:strVal val="visible"/>
                                      </p:to>
                                    </p:set>
                                    <p:animEffect transition="in" filter="dissolve">
                                      <p:cBhvr>
                                        <p:cTn id="7" dur="500"/>
                                        <p:tgtEl>
                                          <p:spTgt spid="36866"/>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6894"/>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36896"/>
                                        </p:tgtEl>
                                        <p:attrNameLst>
                                          <p:attrName>style.visibility</p:attrName>
                                        </p:attrNameLst>
                                      </p:cBhvr>
                                      <p:to>
                                        <p:strVal val="visible"/>
                                      </p:to>
                                    </p:set>
                                    <p:animEffect transition="in" filter="dissolve">
                                      <p:cBhvr>
                                        <p:cTn id="14" dur="500"/>
                                        <p:tgtEl>
                                          <p:spTgt spid="36896"/>
                                        </p:tgtEl>
                                      </p:cBhvr>
                                    </p:animEffect>
                                  </p:childTnLst>
                                </p:cTn>
                              </p:par>
                            </p:childTnLst>
                          </p:cTn>
                        </p:par>
                        <p:par>
                          <p:cTn id="15" fill="hold">
                            <p:stCondLst>
                              <p:cond delay="7500"/>
                            </p:stCondLst>
                            <p:childTnLst>
                              <p:par>
                                <p:cTn id="16" presetID="9" presetClass="entr" presetSubtype="0" fill="hold" nodeType="afterEffect">
                                  <p:stCondLst>
                                    <p:cond delay="2000"/>
                                  </p:stCondLst>
                                  <p:childTnLst>
                                    <p:set>
                                      <p:cBhvr>
                                        <p:cTn id="17" dur="1" fill="hold">
                                          <p:stCondLst>
                                            <p:cond delay="0"/>
                                          </p:stCondLst>
                                        </p:cTn>
                                        <p:tgtEl>
                                          <p:spTgt spid="36895"/>
                                        </p:tgtEl>
                                        <p:attrNameLst>
                                          <p:attrName>style.visibility</p:attrName>
                                        </p:attrNameLst>
                                      </p:cBhvr>
                                      <p:to>
                                        <p:strVal val="visible"/>
                                      </p:to>
                                    </p:set>
                                    <p:animEffect transition="in" filter="dissolve">
                                      <p:cBhvr>
                                        <p:cTn id="18" dur="500"/>
                                        <p:tgtEl>
                                          <p:spTgt spid="36895"/>
                                        </p:tgtEl>
                                      </p:cBhvr>
                                    </p:animEffect>
                                  </p:childTnLst>
                                </p:cTn>
                              </p:par>
                            </p:childTnLst>
                          </p:cTn>
                        </p:par>
                        <p:par>
                          <p:cTn id="19" fill="hold">
                            <p:stCondLst>
                              <p:cond delay="10000"/>
                            </p:stCondLst>
                            <p:childTnLst>
                              <p:par>
                                <p:cTn id="20" presetID="9" presetClass="entr" presetSubtype="0" fill="hold" nodeType="afterEffect">
                                  <p:stCondLst>
                                    <p:cond delay="2000"/>
                                  </p:stCondLst>
                                  <p:childTnLst>
                                    <p:set>
                                      <p:cBhvr>
                                        <p:cTn id="21" dur="1" fill="hold">
                                          <p:stCondLst>
                                            <p:cond delay="0"/>
                                          </p:stCondLst>
                                        </p:cTn>
                                        <p:tgtEl>
                                          <p:spTgt spid="6"/>
                                        </p:tgtEl>
                                        <p:attrNameLst>
                                          <p:attrName>style.visibility</p:attrName>
                                        </p:attrNameLst>
                                      </p:cBhvr>
                                      <p:to>
                                        <p:strVal val="visible"/>
                                      </p:to>
                                    </p:set>
                                    <p:animEffect transition="in" filter="dissolv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94" grpId="0"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152400" y="0"/>
            <a:ext cx="7772400" cy="1143000"/>
          </a:xfrm>
        </p:spPr>
        <p:txBody>
          <a:bodyPr/>
          <a:lstStyle/>
          <a:p>
            <a:pPr eaLnBrk="1" hangingPunct="1"/>
            <a:r>
              <a:rPr lang="de-DE" sz="2800" b="1" smtClean="0"/>
              <a:t>8. Station:</a:t>
            </a:r>
            <a:r>
              <a:rPr lang="de-DE" sz="3600" b="1" smtClean="0"/>
              <a:t> Das Skigebiet von Zavada</a:t>
            </a:r>
          </a:p>
        </p:txBody>
      </p:sp>
      <p:sp>
        <p:nvSpPr>
          <p:cNvPr id="18436" name="Rectangle 4"/>
          <p:cNvSpPr>
            <a:spLocks noGrp="1" noChangeArrowheads="1"/>
          </p:cNvSpPr>
          <p:nvPr>
            <p:ph type="body" sz="half" idx="2"/>
          </p:nvPr>
        </p:nvSpPr>
        <p:spPr>
          <a:xfrm>
            <a:off x="533400" y="1828800"/>
            <a:ext cx="8686800" cy="381000"/>
          </a:xfrm>
        </p:spPr>
        <p:txBody>
          <a:bodyPr/>
          <a:lstStyle/>
          <a:p>
            <a:pPr eaLnBrk="1" hangingPunct="1">
              <a:lnSpc>
                <a:spcPct val="90000"/>
              </a:lnSpc>
            </a:pPr>
            <a:r>
              <a:rPr lang="de-DE" sz="2000" smtClean="0"/>
              <a:t>Im Südosten des Dorfes wurde vor einigen Jahren ein Skigebiet errichtet. </a:t>
            </a:r>
          </a:p>
        </p:txBody>
      </p:sp>
      <p:pic>
        <p:nvPicPr>
          <p:cNvPr id="18438" name="Picture 6" descr="C:\Eigene Dateien\i photo plus\Uni\Geographie\Slowakeipräsentation\Bild26A.JPG"/>
          <p:cNvPicPr>
            <a:picLocks noChangeAspect="1" noChangeArrowheads="1"/>
          </p:cNvPicPr>
          <p:nvPr/>
        </p:nvPicPr>
        <p:blipFill>
          <a:blip r:embed="rId2" cstate="print"/>
          <a:srcRect/>
          <a:stretch>
            <a:fillRect/>
          </a:stretch>
        </p:blipFill>
        <p:spPr bwMode="auto">
          <a:xfrm>
            <a:off x="4778375" y="3581400"/>
            <a:ext cx="3908425" cy="2700338"/>
          </a:xfrm>
          <a:prstGeom prst="rect">
            <a:avLst/>
          </a:prstGeom>
          <a:noFill/>
          <a:ln w="9525">
            <a:noFill/>
            <a:miter lim="800000"/>
            <a:headEnd/>
            <a:tailEnd/>
          </a:ln>
        </p:spPr>
      </p:pic>
      <p:sp>
        <p:nvSpPr>
          <p:cNvPr id="18451" name="Rectangle 19"/>
          <p:cNvSpPr>
            <a:spLocks noChangeArrowheads="1"/>
          </p:cNvSpPr>
          <p:nvPr/>
        </p:nvSpPr>
        <p:spPr bwMode="auto">
          <a:xfrm>
            <a:off x="533400" y="2133600"/>
            <a:ext cx="8153400" cy="457200"/>
          </a:xfrm>
          <a:prstGeom prst="rect">
            <a:avLst/>
          </a:prstGeom>
          <a:noFill/>
          <a:ln w="9525">
            <a:noFill/>
            <a:miter lim="800000"/>
            <a:headEnd/>
            <a:tailEnd/>
          </a:ln>
        </p:spPr>
        <p:txBody>
          <a:bodyPr/>
          <a:lstStyle/>
          <a:p>
            <a:pPr marL="342900" indent="-342900">
              <a:lnSpc>
                <a:spcPct val="90000"/>
              </a:lnSpc>
              <a:spcBef>
                <a:spcPct val="20000"/>
              </a:spcBef>
              <a:buFontTx/>
              <a:buChar char="•"/>
            </a:pPr>
            <a:r>
              <a:rPr lang="de-DE" sz="2000"/>
              <a:t>Mit drei Liften können hier die begeisterten Skifahrer an verschiedene Positionen entlang der Hänge des Racov gebracht werden und anschließend auf ihren Ski wieder hinab zur Talstation fahren.</a:t>
            </a:r>
          </a:p>
        </p:txBody>
      </p:sp>
      <p:sp>
        <p:nvSpPr>
          <p:cNvPr id="18453" name="Rectangle 21"/>
          <p:cNvSpPr>
            <a:spLocks noChangeArrowheads="1"/>
          </p:cNvSpPr>
          <p:nvPr/>
        </p:nvSpPr>
        <p:spPr bwMode="auto">
          <a:xfrm>
            <a:off x="533400" y="2971800"/>
            <a:ext cx="7924800" cy="609600"/>
          </a:xfrm>
          <a:prstGeom prst="rect">
            <a:avLst/>
          </a:prstGeom>
          <a:noFill/>
          <a:ln w="9525">
            <a:noFill/>
            <a:miter lim="800000"/>
            <a:headEnd/>
            <a:tailEnd/>
          </a:ln>
        </p:spPr>
        <p:txBody>
          <a:bodyPr/>
          <a:lstStyle/>
          <a:p>
            <a:pPr marL="342900" indent="-342900">
              <a:lnSpc>
                <a:spcPct val="90000"/>
              </a:lnSpc>
              <a:spcBef>
                <a:spcPct val="20000"/>
              </a:spcBef>
              <a:buFontTx/>
              <a:buChar char="•"/>
            </a:pPr>
            <a:r>
              <a:rPr lang="de-DE" sz="2000"/>
              <a:t>Ein kleiner Beherbergungsbetrieb, zu dem auch ein Restaurant gehört, am  Startpunkt der Lifte gelegen, hat leider nur im Winter geöffnet.</a:t>
            </a:r>
          </a:p>
        </p:txBody>
      </p:sp>
      <p:sp>
        <p:nvSpPr>
          <p:cNvPr id="18455" name="Rectangle 23"/>
          <p:cNvSpPr>
            <a:spLocks noChangeArrowheads="1"/>
          </p:cNvSpPr>
          <p:nvPr/>
        </p:nvSpPr>
        <p:spPr bwMode="auto">
          <a:xfrm>
            <a:off x="533400" y="3505200"/>
            <a:ext cx="4114800" cy="2209800"/>
          </a:xfrm>
          <a:prstGeom prst="rect">
            <a:avLst/>
          </a:prstGeom>
          <a:noFill/>
          <a:ln w="9525">
            <a:noFill/>
            <a:miter lim="800000"/>
            <a:headEnd/>
            <a:tailEnd/>
          </a:ln>
        </p:spPr>
        <p:txBody>
          <a:bodyPr/>
          <a:lstStyle/>
          <a:p>
            <a:pPr marL="342900" indent="-342900">
              <a:lnSpc>
                <a:spcPct val="90000"/>
              </a:lnSpc>
              <a:spcBef>
                <a:spcPct val="20000"/>
              </a:spcBef>
              <a:buFontTx/>
              <a:buChar char="•"/>
            </a:pPr>
            <a:r>
              <a:rPr lang="de-DE" sz="2000"/>
              <a:t>Aber auch im Sommer besteht die Möglichkeit an Bänken und Tischen ein Picknick zu machen, um sich nach Beendigung der Wanderung ein wenig zu stärken. </a:t>
            </a:r>
          </a:p>
        </p:txBody>
      </p:sp>
      <p:grpSp>
        <p:nvGrpSpPr>
          <p:cNvPr id="31752" name="Group 66"/>
          <p:cNvGrpSpPr>
            <a:grpSpLocks/>
          </p:cNvGrpSpPr>
          <p:nvPr/>
        </p:nvGrpSpPr>
        <p:grpSpPr bwMode="auto">
          <a:xfrm>
            <a:off x="3997325" y="6400800"/>
            <a:ext cx="1147763" cy="457200"/>
            <a:chOff x="2688" y="4032"/>
            <a:chExt cx="723" cy="288"/>
          </a:xfrm>
        </p:grpSpPr>
        <p:grpSp>
          <p:nvGrpSpPr>
            <p:cNvPr id="31762" name="Group 47"/>
            <p:cNvGrpSpPr>
              <a:grpSpLocks/>
            </p:cNvGrpSpPr>
            <p:nvPr/>
          </p:nvGrpSpPr>
          <p:grpSpPr bwMode="auto">
            <a:xfrm>
              <a:off x="2688" y="4032"/>
              <a:ext cx="379" cy="288"/>
              <a:chOff x="2880" y="4032"/>
              <a:chExt cx="379" cy="288"/>
            </a:xfrm>
          </p:grpSpPr>
          <p:sp>
            <p:nvSpPr>
              <p:cNvPr id="31766" name="Rectangle 48"/>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1767" name="Text Box 49"/>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t> </a:t>
                </a:r>
                <a:r>
                  <a:rPr lang="de-DE" sz="1100" b="1">
                    <a:hlinkClick r:id="rId3" action="ppaction://hlinksldjump"/>
                  </a:rPr>
                  <a:t>Karte </a:t>
                </a:r>
                <a:endParaRPr lang="de-DE" sz="1100" b="1"/>
              </a:p>
            </p:txBody>
          </p:sp>
        </p:grpSp>
        <p:grpSp>
          <p:nvGrpSpPr>
            <p:cNvPr id="31763" name="Group 53"/>
            <p:cNvGrpSpPr>
              <a:grpSpLocks/>
            </p:cNvGrpSpPr>
            <p:nvPr/>
          </p:nvGrpSpPr>
          <p:grpSpPr bwMode="auto">
            <a:xfrm>
              <a:off x="3024" y="4032"/>
              <a:ext cx="387" cy="288"/>
              <a:chOff x="3600" y="3312"/>
              <a:chExt cx="387" cy="288"/>
            </a:xfrm>
          </p:grpSpPr>
          <p:sp>
            <p:nvSpPr>
              <p:cNvPr id="31764" name="Rectangle 54"/>
              <p:cNvSpPr>
                <a:spLocks noChangeArrowheads="1"/>
              </p:cNvSpPr>
              <p:nvPr/>
            </p:nvSpPr>
            <p:spPr bwMode="auto">
              <a:xfrm>
                <a:off x="3648" y="331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1765" name="Text Box 55"/>
              <p:cNvSpPr txBox="1">
                <a:spLocks noChangeArrowheads="1"/>
              </p:cNvSpPr>
              <p:nvPr/>
            </p:nvSpPr>
            <p:spPr bwMode="auto">
              <a:xfrm>
                <a:off x="3600" y="3312"/>
                <a:ext cx="387" cy="270"/>
              </a:xfrm>
              <a:prstGeom prst="rect">
                <a:avLst/>
              </a:prstGeom>
              <a:noFill/>
              <a:ln w="9525">
                <a:noFill/>
                <a:miter lim="800000"/>
                <a:headEnd/>
                <a:tailEnd/>
              </a:ln>
            </p:spPr>
            <p:txBody>
              <a:bodyPr wrap="none">
                <a:spAutoFit/>
              </a:bodyPr>
              <a:lstStyle/>
              <a:p>
                <a:pPr algn="ctr"/>
                <a:r>
                  <a:rPr lang="de-DE" sz="1100" b="1"/>
                  <a:t> </a:t>
                </a:r>
                <a:r>
                  <a:rPr lang="de-DE" sz="1100" b="1">
                    <a:hlinkClick r:id="rId4" action="ppaction://hlinksldjump"/>
                  </a:rPr>
                  <a:t>Photo-</a:t>
                </a:r>
              </a:p>
              <a:p>
                <a:pPr algn="ctr"/>
                <a:r>
                  <a:rPr lang="de-DE" sz="1100" b="1">
                    <a:hlinkClick r:id="rId4" action="ppaction://hlinksldjump"/>
                  </a:rPr>
                  <a:t>galerie</a:t>
                </a:r>
                <a:endParaRPr lang="de-DE" sz="1100" b="1"/>
              </a:p>
            </p:txBody>
          </p:sp>
        </p:grpSp>
      </p:grpSp>
      <p:grpSp>
        <p:nvGrpSpPr>
          <p:cNvPr id="5" name="Group 65"/>
          <p:cNvGrpSpPr>
            <a:grpSpLocks/>
          </p:cNvGrpSpPr>
          <p:nvPr/>
        </p:nvGrpSpPr>
        <p:grpSpPr bwMode="auto">
          <a:xfrm>
            <a:off x="7702550" y="76200"/>
            <a:ext cx="1365250" cy="1524000"/>
            <a:chOff x="4852" y="48"/>
            <a:chExt cx="860" cy="960"/>
          </a:xfrm>
        </p:grpSpPr>
        <p:grpSp>
          <p:nvGrpSpPr>
            <p:cNvPr id="31754" name="Group 57"/>
            <p:cNvGrpSpPr>
              <a:grpSpLocks/>
            </p:cNvGrpSpPr>
            <p:nvPr/>
          </p:nvGrpSpPr>
          <p:grpSpPr bwMode="auto">
            <a:xfrm>
              <a:off x="4852" y="48"/>
              <a:ext cx="860" cy="960"/>
              <a:chOff x="2145" y="1200"/>
              <a:chExt cx="1470" cy="1536"/>
            </a:xfrm>
          </p:grpSpPr>
          <p:pic>
            <p:nvPicPr>
              <p:cNvPr id="31756" name="Picture 58" descr="C:\Eigene Dateien\i photo plus\Uni\Geographie\Slowakeipräsentation\KarteZavada-Dateien\image002.jpg"/>
              <p:cNvPicPr>
                <a:picLocks noChangeAspect="1" noChangeArrowheads="1"/>
              </p:cNvPicPr>
              <p:nvPr/>
            </p:nvPicPr>
            <p:blipFill>
              <a:blip r:embed="rId5"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31757" name="Group 59"/>
              <p:cNvGrpSpPr>
                <a:grpSpLocks/>
              </p:cNvGrpSpPr>
              <p:nvPr/>
            </p:nvGrpSpPr>
            <p:grpSpPr bwMode="auto">
              <a:xfrm>
                <a:off x="2242" y="1748"/>
                <a:ext cx="1192" cy="850"/>
                <a:chOff x="2242" y="1748"/>
                <a:chExt cx="1192" cy="850"/>
              </a:xfrm>
            </p:grpSpPr>
            <p:pic>
              <p:nvPicPr>
                <p:cNvPr id="31758" name="Picture 60" descr="C:\Eigene Dateien\i photo plus\Uni\Geographie\Slowakeipräsentation\im NW-Blick nach W-02-09-10.jpg">
                  <a:hlinkClick r:id="rId6" action="ppaction://hlinksldjump" tooltip="5. Station: Landschaft im Nordwesten von Zavada"/>
                </p:cNvPr>
                <p:cNvPicPr>
                  <a:picLocks noChangeAspect="1" noChangeArrowheads="1"/>
                </p:cNvPicPr>
                <p:nvPr/>
              </p:nvPicPr>
              <p:blipFill>
                <a:blip r:embed="rId7"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31759" name="Picture 61" descr="C:\Eigene Dateien\i photo plus\Uni\Geographie\Slowakeipräsentation\im W-Blick nach W-02-09-10.jpg">
                  <a:hlinkClick r:id="rId8" action="ppaction://hlinksldjump" tooltip="Station 4: Der Hradisko"/>
                </p:cNvPr>
                <p:cNvPicPr>
                  <a:picLocks noChangeAspect="1" noChangeArrowheads="1"/>
                </p:cNvPicPr>
                <p:nvPr/>
              </p:nvPicPr>
              <p:blipFill>
                <a:blip r:embed="rId9"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31760" name="Picture 62" descr="C:\Eigene Dateien\i photo plus\Uni\Geographie\Slowakeipräsentation\Bild03A.JPG">
                  <a:hlinkClick r:id="rId10" action="ppaction://hlinksldjump" tooltip="7. Station: Landschaft rum um den Racov"/>
                </p:cNvPr>
                <p:cNvPicPr>
                  <a:picLocks noChangeAspect="1" noChangeArrowheads="1"/>
                </p:cNvPicPr>
                <p:nvPr/>
              </p:nvPicPr>
              <p:blipFill>
                <a:blip r:embed="rId11"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31761" name="Picture 63" descr="C:\Eigene Dateien\i photo plus\Uni\Geographie\Slowakeipräsentation\Bild26A.JPG">
                  <a:hlinkClick r:id="rId12" action="ppaction://hlinksldjump" tooltip="8. Station: Das Skigebiet von Zavada"/>
                </p:cNvPr>
                <p:cNvPicPr>
                  <a:picLocks noChangeAspect="1" noChangeArrowheads="1"/>
                </p:cNvPicPr>
                <p:nvPr/>
              </p:nvPicPr>
              <p:blipFill>
                <a:blip r:embed="rId13"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31755" name="Line 64"/>
            <p:cNvSpPr>
              <a:spLocks noChangeShapeType="1"/>
            </p:cNvSpPr>
            <p:nvPr/>
          </p:nvSpPr>
          <p:spPr bwMode="auto">
            <a:xfrm flipV="1">
              <a:off x="5184" y="576"/>
              <a:ext cx="144" cy="144"/>
            </a:xfrm>
            <a:prstGeom prst="line">
              <a:avLst/>
            </a:prstGeom>
            <a:noFill/>
            <a:ln w="28575">
              <a:solidFill>
                <a:srgbClr val="FF0000"/>
              </a:solidFill>
              <a:round/>
              <a:headEnd/>
              <a:tailEnd type="triangle" w="med" len="med"/>
            </a:ln>
          </p:spPr>
          <p:txBody>
            <a:bodyPr/>
            <a:lstStyle/>
            <a:p>
              <a:endParaRPr lang="de-DE"/>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8434"/>
                                        </p:tgtEl>
                                        <p:attrNameLst>
                                          <p:attrName>style.visibility</p:attrName>
                                        </p:attrNameLst>
                                      </p:cBhvr>
                                      <p:to>
                                        <p:strVal val="visible"/>
                                      </p:to>
                                    </p:set>
                                  </p:childTnLst>
                                </p:cTn>
                              </p:par>
                            </p:childTnLst>
                          </p:cTn>
                        </p:par>
                        <p:par>
                          <p:cTn id="7" fill="hold">
                            <p:stCondLst>
                              <p:cond delay="500"/>
                            </p:stCondLst>
                            <p:childTnLst>
                              <p:par>
                                <p:cTn id="8" presetID="9" presetClass="entr" presetSubtype="0" fill="hold" nodeType="afterEffect">
                                  <p:stCondLst>
                                    <p:cond delay="2000"/>
                                  </p:stCondLst>
                                  <p:childTnLst>
                                    <p:set>
                                      <p:cBhvr>
                                        <p:cTn id="9" dur="1" fill="hold">
                                          <p:stCondLst>
                                            <p:cond delay="0"/>
                                          </p:stCondLst>
                                        </p:cTn>
                                        <p:tgtEl>
                                          <p:spTgt spid="18438"/>
                                        </p:tgtEl>
                                        <p:attrNameLst>
                                          <p:attrName>style.visibility</p:attrName>
                                        </p:attrNameLst>
                                      </p:cBhvr>
                                      <p:to>
                                        <p:strVal val="visible"/>
                                      </p:to>
                                    </p:set>
                                    <p:animEffect transition="in" filter="dissolve">
                                      <p:cBhvr>
                                        <p:cTn id="10" dur="500"/>
                                        <p:tgtEl>
                                          <p:spTgt spid="18438"/>
                                        </p:tgtEl>
                                      </p:cBhvr>
                                    </p:animEffect>
                                  </p:childTnLst>
                                </p:cTn>
                              </p:par>
                            </p:childTnLst>
                          </p:cTn>
                        </p:par>
                        <p:par>
                          <p:cTn id="11" fill="hold">
                            <p:stCondLst>
                              <p:cond delay="3000"/>
                            </p:stCondLst>
                            <p:childTnLst>
                              <p:par>
                                <p:cTn id="12" presetID="1" presetClass="entr" presetSubtype="0" fill="hold" grpId="0" nodeType="afterEffect">
                                  <p:stCondLst>
                                    <p:cond delay="2000"/>
                                  </p:stCondLst>
                                  <p:childTnLst>
                                    <p:set>
                                      <p:cBhvr>
                                        <p:cTn id="13" dur="1" fill="hold">
                                          <p:stCondLst>
                                            <p:cond delay="499"/>
                                          </p:stCondLst>
                                        </p:cTn>
                                        <p:tgtEl>
                                          <p:spTgt spid="18436">
                                            <p:txEl>
                                              <p:pRg st="0" end="0"/>
                                            </p:txEl>
                                          </p:spTgt>
                                        </p:tgtEl>
                                        <p:attrNameLst>
                                          <p:attrName>style.visibility</p:attrName>
                                        </p:attrNameLst>
                                      </p:cBhvr>
                                      <p:to>
                                        <p:strVal val="visible"/>
                                      </p:to>
                                    </p:set>
                                  </p:childTnLst>
                                </p:cTn>
                              </p:par>
                            </p:childTnLst>
                          </p:cTn>
                        </p:par>
                        <p:par>
                          <p:cTn id="14" fill="hold">
                            <p:stCondLst>
                              <p:cond delay="5500"/>
                            </p:stCondLst>
                            <p:childTnLst>
                              <p:par>
                                <p:cTn id="15" presetID="1" presetClass="entr" presetSubtype="0" fill="hold" grpId="0" nodeType="afterEffect">
                                  <p:stCondLst>
                                    <p:cond delay="2000"/>
                                  </p:stCondLst>
                                  <p:childTnLst>
                                    <p:set>
                                      <p:cBhvr>
                                        <p:cTn id="16" dur="1" fill="hold">
                                          <p:stCondLst>
                                            <p:cond delay="499"/>
                                          </p:stCondLst>
                                        </p:cTn>
                                        <p:tgtEl>
                                          <p:spTgt spid="18451"/>
                                        </p:tgtEl>
                                        <p:attrNameLst>
                                          <p:attrName>style.visibility</p:attrName>
                                        </p:attrNameLst>
                                      </p:cBhvr>
                                      <p:to>
                                        <p:strVal val="visible"/>
                                      </p:to>
                                    </p:set>
                                  </p:childTnLst>
                                </p:cTn>
                              </p:par>
                            </p:childTnLst>
                          </p:cTn>
                        </p:par>
                        <p:par>
                          <p:cTn id="17" fill="hold">
                            <p:stCondLst>
                              <p:cond delay="8000"/>
                            </p:stCondLst>
                            <p:childTnLst>
                              <p:par>
                                <p:cTn id="18" presetID="1" presetClass="entr" presetSubtype="0" fill="hold" grpId="0" nodeType="afterEffect">
                                  <p:stCondLst>
                                    <p:cond delay="2000"/>
                                  </p:stCondLst>
                                  <p:childTnLst>
                                    <p:set>
                                      <p:cBhvr>
                                        <p:cTn id="19" dur="1" fill="hold">
                                          <p:stCondLst>
                                            <p:cond delay="499"/>
                                          </p:stCondLst>
                                        </p:cTn>
                                        <p:tgtEl>
                                          <p:spTgt spid="18453"/>
                                        </p:tgtEl>
                                        <p:attrNameLst>
                                          <p:attrName>style.visibility</p:attrName>
                                        </p:attrNameLst>
                                      </p:cBhvr>
                                      <p:to>
                                        <p:strVal val="visible"/>
                                      </p:to>
                                    </p:set>
                                  </p:childTnLst>
                                </p:cTn>
                              </p:par>
                            </p:childTnLst>
                          </p:cTn>
                        </p:par>
                        <p:par>
                          <p:cTn id="20" fill="hold">
                            <p:stCondLst>
                              <p:cond delay="10500"/>
                            </p:stCondLst>
                            <p:childTnLst>
                              <p:par>
                                <p:cTn id="21" presetID="1" presetClass="entr" presetSubtype="0" fill="hold" grpId="0" nodeType="afterEffect">
                                  <p:stCondLst>
                                    <p:cond delay="2000"/>
                                  </p:stCondLst>
                                  <p:childTnLst>
                                    <p:set>
                                      <p:cBhvr>
                                        <p:cTn id="22" dur="1" fill="hold">
                                          <p:stCondLst>
                                            <p:cond delay="499"/>
                                          </p:stCondLst>
                                        </p:cTn>
                                        <p:tgtEl>
                                          <p:spTgt spid="18455"/>
                                        </p:tgtEl>
                                        <p:attrNameLst>
                                          <p:attrName>style.visibility</p:attrName>
                                        </p:attrNameLst>
                                      </p:cBhvr>
                                      <p:to>
                                        <p:strVal val="visible"/>
                                      </p:to>
                                    </p:set>
                                  </p:childTnLst>
                                </p:cTn>
                              </p:par>
                            </p:childTnLst>
                          </p:cTn>
                        </p:par>
                        <p:par>
                          <p:cTn id="23" fill="hold">
                            <p:stCondLst>
                              <p:cond delay="13000"/>
                            </p:stCondLst>
                            <p:childTnLst>
                              <p:par>
                                <p:cTn id="24" presetID="9" presetClass="entr" presetSubtype="0" fill="hold" nodeType="afterEffect">
                                  <p:stCondLst>
                                    <p:cond delay="2000"/>
                                  </p:stCondLst>
                                  <p:childTnLst>
                                    <p:set>
                                      <p:cBhvr>
                                        <p:cTn id="25" dur="1" fill="hold">
                                          <p:stCondLst>
                                            <p:cond delay="0"/>
                                          </p:stCondLst>
                                        </p:cTn>
                                        <p:tgtEl>
                                          <p:spTgt spid="5"/>
                                        </p:tgtEl>
                                        <p:attrNameLst>
                                          <p:attrName>style.visibility</p:attrName>
                                        </p:attrNameLst>
                                      </p:cBhvr>
                                      <p:to>
                                        <p:strVal val="visible"/>
                                      </p:to>
                                    </p:set>
                                    <p:animEffect transition="in" filter="dissolv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P spid="18436" grpId="0" build="p" autoUpdateAnimBg="0" advAuto="2000"/>
      <p:bldP spid="18451" grpId="0" autoUpdateAnimBg="0"/>
      <p:bldP spid="18453" grpId="0" autoUpdateAnimBg="0"/>
      <p:bldP spid="18455" grpId="0"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Eigene Dateien\i photo plus\Uni\Geographie\Slowakeipräsentation\Prospekt.JPG"/>
          <p:cNvPicPr>
            <a:picLocks noChangeAspect="1" noChangeArrowheads="1"/>
          </p:cNvPicPr>
          <p:nvPr/>
        </p:nvPicPr>
        <p:blipFill>
          <a:blip r:embed="rId2" cstate="print"/>
          <a:srcRect l="12233" r="8452" b="2798"/>
          <a:stretch>
            <a:fillRect/>
          </a:stretch>
        </p:blipFill>
        <p:spPr bwMode="auto">
          <a:xfrm>
            <a:off x="2184400" y="1865313"/>
            <a:ext cx="4749800" cy="3240087"/>
          </a:xfrm>
          <a:prstGeom prst="rect">
            <a:avLst/>
          </a:prstGeom>
          <a:noFill/>
          <a:ln w="9525">
            <a:noFill/>
            <a:miter lim="800000"/>
            <a:headEnd/>
            <a:tailEnd/>
          </a:ln>
        </p:spPr>
      </p:pic>
      <p:grpSp>
        <p:nvGrpSpPr>
          <p:cNvPr id="2" name="Group 3"/>
          <p:cNvGrpSpPr>
            <a:grpSpLocks/>
          </p:cNvGrpSpPr>
          <p:nvPr/>
        </p:nvGrpSpPr>
        <p:grpSpPr bwMode="auto">
          <a:xfrm>
            <a:off x="4267200" y="6400800"/>
            <a:ext cx="601663" cy="457200"/>
            <a:chOff x="2880" y="4032"/>
            <a:chExt cx="379" cy="288"/>
          </a:xfrm>
        </p:grpSpPr>
        <p:sp>
          <p:nvSpPr>
            <p:cNvPr id="32784" name="Rectangle 4"/>
            <p:cNvSpPr>
              <a:spLocks noChangeArrowheads="1"/>
            </p:cNvSpPr>
            <p:nvPr/>
          </p:nvSpPr>
          <p:spPr bwMode="auto">
            <a:xfrm>
              <a:off x="2928" y="4032"/>
              <a:ext cx="288" cy="288"/>
            </a:xfrm>
            <a:prstGeom prst="rect">
              <a:avLst/>
            </a:prstGeom>
            <a:solidFill>
              <a:srgbClr val="FF0000"/>
            </a:solidFill>
            <a:ln w="9525">
              <a:solidFill>
                <a:schemeClr val="tx1"/>
              </a:solidFill>
              <a:miter lim="800000"/>
              <a:headEnd/>
              <a:tailEnd/>
            </a:ln>
          </p:spPr>
          <p:txBody>
            <a:bodyPr wrap="none" anchor="ctr"/>
            <a:lstStyle/>
            <a:p>
              <a:endParaRPr lang="de-DE"/>
            </a:p>
          </p:txBody>
        </p:sp>
        <p:sp>
          <p:nvSpPr>
            <p:cNvPr id="32785" name="Text Box 5"/>
            <p:cNvSpPr txBox="1">
              <a:spLocks noChangeArrowheads="1"/>
            </p:cNvSpPr>
            <p:nvPr/>
          </p:nvSpPr>
          <p:spPr bwMode="auto">
            <a:xfrm>
              <a:off x="2880" y="4086"/>
              <a:ext cx="379" cy="164"/>
            </a:xfrm>
            <a:prstGeom prst="rect">
              <a:avLst/>
            </a:prstGeom>
            <a:noFill/>
            <a:ln w="9525">
              <a:noFill/>
              <a:miter lim="800000"/>
              <a:headEnd/>
              <a:tailEnd/>
            </a:ln>
          </p:spPr>
          <p:txBody>
            <a:bodyPr wrap="none">
              <a:spAutoFit/>
            </a:bodyPr>
            <a:lstStyle/>
            <a:p>
              <a:pPr algn="ctr"/>
              <a:r>
                <a:rPr lang="de-DE" sz="1100" b="1">
                  <a:hlinkClick r:id="rId3" action="ppaction://hlinksldjump"/>
                </a:rPr>
                <a:t> Karte </a:t>
              </a:r>
              <a:endParaRPr lang="de-DE" sz="1100" b="1"/>
            </a:p>
          </p:txBody>
        </p:sp>
      </p:grpSp>
      <p:sp>
        <p:nvSpPr>
          <p:cNvPr id="32772" name="Rectangle 6"/>
          <p:cNvSpPr>
            <a:spLocks noChangeArrowheads="1"/>
          </p:cNvSpPr>
          <p:nvPr/>
        </p:nvSpPr>
        <p:spPr bwMode="auto">
          <a:xfrm>
            <a:off x="152400" y="0"/>
            <a:ext cx="7772400" cy="1143000"/>
          </a:xfrm>
          <a:prstGeom prst="rect">
            <a:avLst/>
          </a:prstGeom>
          <a:noFill/>
          <a:ln w="9525">
            <a:noFill/>
            <a:miter lim="800000"/>
            <a:headEnd/>
            <a:tailEnd/>
          </a:ln>
        </p:spPr>
        <p:txBody>
          <a:bodyPr anchor="ctr"/>
          <a:lstStyle/>
          <a:p>
            <a:pPr algn="ctr"/>
            <a:r>
              <a:rPr lang="de-DE" sz="2800" b="1">
                <a:solidFill>
                  <a:schemeClr val="tx2"/>
                </a:solidFill>
              </a:rPr>
              <a:t>8. Station:</a:t>
            </a:r>
            <a:r>
              <a:rPr lang="de-DE" sz="3600" b="1">
                <a:solidFill>
                  <a:schemeClr val="tx2"/>
                </a:solidFill>
              </a:rPr>
              <a:t> Das Skigebiet von Zavada</a:t>
            </a:r>
          </a:p>
        </p:txBody>
      </p:sp>
      <p:sp>
        <p:nvSpPr>
          <p:cNvPr id="34833" name="Text Box 17"/>
          <p:cNvSpPr txBox="1">
            <a:spLocks noChangeArrowheads="1"/>
          </p:cNvSpPr>
          <p:nvPr/>
        </p:nvSpPr>
        <p:spPr bwMode="auto">
          <a:xfrm>
            <a:off x="2117725" y="5089525"/>
            <a:ext cx="4016375" cy="396875"/>
          </a:xfrm>
          <a:prstGeom prst="rect">
            <a:avLst/>
          </a:prstGeom>
          <a:noFill/>
          <a:ln w="9525">
            <a:noFill/>
            <a:miter lim="800000"/>
            <a:headEnd/>
            <a:tailEnd/>
          </a:ln>
        </p:spPr>
        <p:txBody>
          <a:bodyPr wrap="none">
            <a:spAutoFit/>
          </a:bodyPr>
          <a:lstStyle/>
          <a:p>
            <a:r>
              <a:rPr lang="de-DE" sz="2000"/>
              <a:t>Das Skigebiet von Zavada im Winter.</a:t>
            </a:r>
          </a:p>
        </p:txBody>
      </p:sp>
      <p:grpSp>
        <p:nvGrpSpPr>
          <p:cNvPr id="32774" name="Group 26"/>
          <p:cNvGrpSpPr>
            <a:grpSpLocks/>
          </p:cNvGrpSpPr>
          <p:nvPr/>
        </p:nvGrpSpPr>
        <p:grpSpPr bwMode="auto">
          <a:xfrm>
            <a:off x="7702550" y="76200"/>
            <a:ext cx="1365250" cy="1524000"/>
            <a:chOff x="4852" y="48"/>
            <a:chExt cx="860" cy="960"/>
          </a:xfrm>
        </p:grpSpPr>
        <p:grpSp>
          <p:nvGrpSpPr>
            <p:cNvPr id="32776" name="Group 18"/>
            <p:cNvGrpSpPr>
              <a:grpSpLocks/>
            </p:cNvGrpSpPr>
            <p:nvPr/>
          </p:nvGrpSpPr>
          <p:grpSpPr bwMode="auto">
            <a:xfrm>
              <a:off x="4852" y="48"/>
              <a:ext cx="860" cy="960"/>
              <a:chOff x="2145" y="1200"/>
              <a:chExt cx="1470" cy="1536"/>
            </a:xfrm>
          </p:grpSpPr>
          <p:pic>
            <p:nvPicPr>
              <p:cNvPr id="32778" name="Picture 19" descr="C:\Eigene Dateien\i photo plus\Uni\Geographie\Slowakeipräsentation\KarteZavada-Dateien\image002.jpg"/>
              <p:cNvPicPr>
                <a:picLocks noChangeAspect="1" noChangeArrowheads="1"/>
              </p:cNvPicPr>
              <p:nvPr/>
            </p:nvPicPr>
            <p:blipFill>
              <a:blip r:embed="rId4" cstate="print"/>
              <a:srcRect/>
              <a:stretch>
                <a:fillRect/>
              </a:stretch>
            </p:blipFill>
            <p:spPr bwMode="auto">
              <a:xfrm>
                <a:off x="2145" y="1200"/>
                <a:ext cx="1470" cy="1536"/>
              </a:xfrm>
              <a:prstGeom prst="rect">
                <a:avLst/>
              </a:prstGeom>
              <a:solidFill>
                <a:schemeClr val="tx1"/>
              </a:solidFill>
              <a:ln w="28575">
                <a:solidFill>
                  <a:srgbClr val="000000"/>
                </a:solidFill>
                <a:miter lim="800000"/>
                <a:headEnd/>
                <a:tailEnd/>
              </a:ln>
            </p:spPr>
          </p:pic>
          <p:grpSp>
            <p:nvGrpSpPr>
              <p:cNvPr id="32779" name="Group 20"/>
              <p:cNvGrpSpPr>
                <a:grpSpLocks/>
              </p:cNvGrpSpPr>
              <p:nvPr/>
            </p:nvGrpSpPr>
            <p:grpSpPr bwMode="auto">
              <a:xfrm>
                <a:off x="2242" y="1748"/>
                <a:ext cx="1192" cy="850"/>
                <a:chOff x="2242" y="1748"/>
                <a:chExt cx="1192" cy="850"/>
              </a:xfrm>
            </p:grpSpPr>
            <p:pic>
              <p:nvPicPr>
                <p:cNvPr id="32780" name="Picture 21" descr="C:\Eigene Dateien\i photo plus\Uni\Geographie\Slowakeipräsentation\im NW-Blick nach W-02-09-10.jpg">
                  <a:hlinkClick r:id="rId5" action="ppaction://hlinksldjump" tooltip="5. Station: Landschaft im Nordwesten von Zavada"/>
                </p:cNvPr>
                <p:cNvPicPr>
                  <a:picLocks noChangeAspect="1" noChangeArrowheads="1"/>
                </p:cNvPicPr>
                <p:nvPr/>
              </p:nvPicPr>
              <p:blipFill>
                <a:blip r:embed="rId6" cstate="print"/>
                <a:srcRect l="26939" t="14899"/>
                <a:stretch>
                  <a:fillRect/>
                </a:stretch>
              </p:blipFill>
              <p:spPr bwMode="auto">
                <a:xfrm>
                  <a:off x="2573" y="1748"/>
                  <a:ext cx="118" cy="126"/>
                </a:xfrm>
                <a:prstGeom prst="rect">
                  <a:avLst/>
                </a:prstGeom>
                <a:solidFill>
                  <a:schemeClr val="tx1"/>
                </a:solidFill>
                <a:ln w="9525">
                  <a:solidFill>
                    <a:srgbClr val="FF0000"/>
                  </a:solidFill>
                  <a:miter lim="800000"/>
                  <a:headEnd/>
                  <a:tailEnd/>
                </a:ln>
              </p:spPr>
            </p:pic>
            <p:pic>
              <p:nvPicPr>
                <p:cNvPr id="32781" name="Picture 22" descr="C:\Eigene Dateien\i photo plus\Uni\Geographie\Slowakeipräsentation\im W-Blick nach W-02-09-10.jpg">
                  <a:hlinkClick r:id="rId7" action="ppaction://hlinksldjump" tooltip="Station 4: Der Hradisko"/>
                </p:cNvPr>
                <p:cNvPicPr>
                  <a:picLocks noChangeAspect="1" noChangeArrowheads="1"/>
                </p:cNvPicPr>
                <p:nvPr/>
              </p:nvPicPr>
              <p:blipFill>
                <a:blip r:embed="rId8" cstate="print"/>
                <a:srcRect l="13759"/>
                <a:stretch>
                  <a:fillRect/>
                </a:stretch>
              </p:blipFill>
              <p:spPr bwMode="auto">
                <a:xfrm>
                  <a:off x="2242" y="1946"/>
                  <a:ext cx="122" cy="128"/>
                </a:xfrm>
                <a:prstGeom prst="rect">
                  <a:avLst/>
                </a:prstGeom>
                <a:solidFill>
                  <a:schemeClr val="tx1"/>
                </a:solidFill>
                <a:ln w="9525">
                  <a:solidFill>
                    <a:srgbClr val="FF0000"/>
                  </a:solidFill>
                  <a:miter lim="800000"/>
                  <a:headEnd/>
                  <a:tailEnd/>
                </a:ln>
              </p:spPr>
            </p:pic>
            <p:pic>
              <p:nvPicPr>
                <p:cNvPr id="32782" name="Picture 23" descr="C:\Eigene Dateien\i photo plus\Uni\Geographie\Slowakeipräsentation\Bild03A.JPG">
                  <a:hlinkClick r:id="rId9" action="ppaction://hlinksldjump" tooltip="7. Station: Landschaft rum um den Racov"/>
                </p:cNvPr>
                <p:cNvPicPr>
                  <a:picLocks noChangeAspect="1" noChangeArrowheads="1"/>
                </p:cNvPicPr>
                <p:nvPr/>
              </p:nvPicPr>
              <p:blipFill>
                <a:blip r:embed="rId10" cstate="print"/>
                <a:srcRect l="24060"/>
                <a:stretch>
                  <a:fillRect/>
                </a:stretch>
              </p:blipFill>
              <p:spPr bwMode="auto">
                <a:xfrm>
                  <a:off x="3311" y="2473"/>
                  <a:ext cx="123" cy="125"/>
                </a:xfrm>
                <a:prstGeom prst="rect">
                  <a:avLst/>
                </a:prstGeom>
                <a:solidFill>
                  <a:schemeClr val="tx1"/>
                </a:solidFill>
                <a:ln w="9525">
                  <a:solidFill>
                    <a:srgbClr val="FF0000"/>
                  </a:solidFill>
                  <a:miter lim="800000"/>
                  <a:headEnd/>
                  <a:tailEnd/>
                </a:ln>
              </p:spPr>
            </p:pic>
            <p:pic>
              <p:nvPicPr>
                <p:cNvPr id="32783" name="Picture 24" descr="C:\Eigene Dateien\i photo plus\Uni\Geographie\Slowakeipräsentation\Bild26A.JPG">
                  <a:hlinkClick r:id="rId11" action="ppaction://hlinksldjump" tooltip="8. Station: Das Skigebiet von Zavada"/>
                </p:cNvPr>
                <p:cNvPicPr>
                  <a:picLocks noChangeAspect="1" noChangeArrowheads="1"/>
                </p:cNvPicPr>
                <p:nvPr/>
              </p:nvPicPr>
              <p:blipFill>
                <a:blip r:embed="rId12" cstate="print"/>
                <a:srcRect l="24365"/>
                <a:stretch>
                  <a:fillRect/>
                </a:stretch>
              </p:blipFill>
              <p:spPr bwMode="auto">
                <a:xfrm>
                  <a:off x="3020" y="1946"/>
                  <a:ext cx="120" cy="124"/>
                </a:xfrm>
                <a:prstGeom prst="rect">
                  <a:avLst/>
                </a:prstGeom>
                <a:solidFill>
                  <a:schemeClr val="tx1"/>
                </a:solidFill>
                <a:ln w="9525">
                  <a:solidFill>
                    <a:srgbClr val="FF0000"/>
                  </a:solidFill>
                  <a:miter lim="800000"/>
                  <a:headEnd/>
                  <a:tailEnd/>
                </a:ln>
              </p:spPr>
            </p:pic>
          </p:grpSp>
        </p:grpSp>
        <p:sp>
          <p:nvSpPr>
            <p:cNvPr id="32777" name="Line 25"/>
            <p:cNvSpPr>
              <a:spLocks noChangeShapeType="1"/>
            </p:cNvSpPr>
            <p:nvPr/>
          </p:nvSpPr>
          <p:spPr bwMode="auto">
            <a:xfrm flipV="1">
              <a:off x="5184" y="576"/>
              <a:ext cx="144" cy="144"/>
            </a:xfrm>
            <a:prstGeom prst="line">
              <a:avLst/>
            </a:prstGeom>
            <a:noFill/>
            <a:ln w="28575">
              <a:solidFill>
                <a:srgbClr val="FF0000"/>
              </a:solidFill>
              <a:round/>
              <a:headEnd/>
              <a:tailEnd type="triangle" w="med" len="med"/>
            </a:ln>
          </p:spPr>
          <p:txBody>
            <a:bodyPr/>
            <a:lstStyle/>
            <a:p>
              <a:endParaRPr lang="de-DE"/>
            </a:p>
          </p:txBody>
        </p:sp>
      </p:grpSp>
      <p:sp>
        <p:nvSpPr>
          <p:cNvPr id="32775" name="Textfeld 18"/>
          <p:cNvSpPr txBox="1">
            <a:spLocks noChangeArrowheads="1"/>
          </p:cNvSpPr>
          <p:nvPr/>
        </p:nvSpPr>
        <p:spPr bwMode="auto">
          <a:xfrm>
            <a:off x="468313" y="5805488"/>
            <a:ext cx="8667750" cy="400050"/>
          </a:xfrm>
          <a:prstGeom prst="rect">
            <a:avLst/>
          </a:prstGeom>
          <a:noFill/>
          <a:ln w="9525">
            <a:noFill/>
            <a:miter lim="800000"/>
            <a:headEnd/>
            <a:tailEnd/>
          </a:ln>
        </p:spPr>
        <p:txBody>
          <a:bodyPr wrap="none">
            <a:spAutoFit/>
          </a:bodyPr>
          <a:lstStyle/>
          <a:p>
            <a:r>
              <a:rPr lang="de-DE" sz="2000"/>
              <a:t>Als Erinnerung: Benedikt Freese verstarb völlig unerwartet im Alter von 30 Jahren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2000"/>
                                  </p:stCondLst>
                                  <p:childTnLst>
                                    <p:set>
                                      <p:cBhvr>
                                        <p:cTn id="6" dur="1" fill="hold">
                                          <p:stCondLst>
                                            <p:cond delay="0"/>
                                          </p:stCondLst>
                                        </p:cTn>
                                        <p:tgtEl>
                                          <p:spTgt spid="34818"/>
                                        </p:tgtEl>
                                        <p:attrNameLst>
                                          <p:attrName>style.visibility</p:attrName>
                                        </p:attrNameLst>
                                      </p:cBhvr>
                                      <p:to>
                                        <p:strVal val="visible"/>
                                      </p:to>
                                    </p:set>
                                    <p:animEffect transition="in" filter="dissolve">
                                      <p:cBhvr>
                                        <p:cTn id="7" dur="500"/>
                                        <p:tgtEl>
                                          <p:spTgt spid="34818"/>
                                        </p:tgtEl>
                                      </p:cBhvr>
                                    </p:animEffect>
                                  </p:childTnLst>
                                </p:cTn>
                              </p:par>
                            </p:childTnLst>
                          </p:cTn>
                        </p:par>
                        <p:par>
                          <p:cTn id="8" fill="hold">
                            <p:stCondLst>
                              <p:cond delay="2500"/>
                            </p:stCondLst>
                            <p:childTnLst>
                              <p:par>
                                <p:cTn id="9" presetID="1" presetClass="entr" presetSubtype="0" fill="hold" grpId="0" nodeType="afterEffect">
                                  <p:stCondLst>
                                    <p:cond delay="2000"/>
                                  </p:stCondLst>
                                  <p:childTnLst>
                                    <p:set>
                                      <p:cBhvr>
                                        <p:cTn id="10" dur="1" fill="hold">
                                          <p:stCondLst>
                                            <p:cond delay="499"/>
                                          </p:stCondLst>
                                        </p:cTn>
                                        <p:tgtEl>
                                          <p:spTgt spid="34833"/>
                                        </p:tgtEl>
                                        <p:attrNameLst>
                                          <p:attrName>style.visibility</p:attrName>
                                        </p:attrNameLst>
                                      </p:cBhvr>
                                      <p:to>
                                        <p:strVal val="visible"/>
                                      </p:to>
                                    </p:set>
                                  </p:childTnLst>
                                </p:cTn>
                              </p:par>
                            </p:childTnLst>
                          </p:cTn>
                        </p:par>
                        <p:par>
                          <p:cTn id="11" fill="hold">
                            <p:stCondLst>
                              <p:cond delay="5000"/>
                            </p:stCondLst>
                            <p:childTnLst>
                              <p:par>
                                <p:cTn id="12" presetID="9" presetClass="entr" presetSubtype="0" fill="hold" nodeType="afterEffect">
                                  <p:stCondLst>
                                    <p:cond delay="2000"/>
                                  </p:stCondLst>
                                  <p:childTnLst>
                                    <p:set>
                                      <p:cBhvr>
                                        <p:cTn id="13" dur="1" fill="hold">
                                          <p:stCondLst>
                                            <p:cond delay="0"/>
                                          </p:stCondLst>
                                        </p:cTn>
                                        <p:tgtEl>
                                          <p:spTgt spid="2"/>
                                        </p:tgtEl>
                                        <p:attrNameLst>
                                          <p:attrName>style.visibility</p:attrName>
                                        </p:attrNameLst>
                                      </p:cBhvr>
                                      <p:to>
                                        <p:strVal val="visible"/>
                                      </p:to>
                                    </p:set>
                                    <p:animEffect transition="in" filter="dissolv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3" grpId="0" autoUpdateAnimBg="0"/>
    </p:bldLst>
  </p:timing>
</p:sld>
</file>

<file path=ppt/theme/theme1.xml><?xml version="1.0" encoding="utf-8"?>
<a:theme xmlns:a="http://schemas.openxmlformats.org/drawingml/2006/main" name="Standarddesign">
  <a:themeElements>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Standarddesign">
      <a:majorFont>
        <a:latin typeface="Times New Roman"/>
        <a:ea typeface=""/>
        <a:cs typeface=""/>
      </a:majorFont>
      <a:minorFont>
        <a:latin typeface="Times New Roman"/>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Standard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Standard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1312</Words>
  <Application>Microsoft Office PowerPoint</Application>
  <PresentationFormat>Bildschirmpräsentation (4:3)</PresentationFormat>
  <Paragraphs>217</Paragraphs>
  <Slides>31</Slides>
  <Notes>0</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31</vt:i4>
      </vt:variant>
    </vt:vector>
  </HeadingPairs>
  <TitlesOfParts>
    <vt:vector size="34" baseType="lpstr">
      <vt:lpstr>Times New Roman</vt:lpstr>
      <vt:lpstr>Arial</vt:lpstr>
      <vt:lpstr>Standarddesign</vt:lpstr>
      <vt:lpstr>Z a v a d a</vt:lpstr>
      <vt:lpstr>Erläuterungen</vt:lpstr>
      <vt:lpstr>Zavada und seine Umgebung in der Karte </vt:lpstr>
      <vt:lpstr>Rundwegstationen im Ortsbereich von Zavada </vt:lpstr>
      <vt:lpstr>1. Station: Der Ortsmittelpunkt von Zavada</vt:lpstr>
      <vt:lpstr>Folie 6</vt:lpstr>
      <vt:lpstr>Folie 7</vt:lpstr>
      <vt:lpstr>2. Station: Das älteste Gehöft des  Dorfes</vt:lpstr>
      <vt:lpstr>Folie 9</vt:lpstr>
      <vt:lpstr>Folie 10</vt:lpstr>
      <vt:lpstr>3. Station: Der westliche Teil des  Dorfes</vt:lpstr>
      <vt:lpstr>Folie 12</vt:lpstr>
      <vt:lpstr>Folie 13</vt:lpstr>
      <vt:lpstr>4. Station: Der Hradisko</vt:lpstr>
      <vt:lpstr>Folie 15</vt:lpstr>
      <vt:lpstr>5. Station: Landschaft im Nordwesten von Zavada</vt:lpstr>
      <vt:lpstr>Folie 17</vt:lpstr>
      <vt:lpstr>Folie 18</vt:lpstr>
      <vt:lpstr>6. Station: Die obere Dorfstraße  Zavadas</vt:lpstr>
      <vt:lpstr>6. Station: Die obere Dorfstraße  Zavadas</vt:lpstr>
      <vt:lpstr>Folie 21</vt:lpstr>
      <vt:lpstr>Folie 22</vt:lpstr>
      <vt:lpstr>Das Webhandwerk – alte Tradition in Zavada</vt:lpstr>
      <vt:lpstr>Das Webhandwerk – alte Tradition in Zavada</vt:lpstr>
      <vt:lpstr>Folie 25</vt:lpstr>
      <vt:lpstr>7. Station: Landschaft rund um den Racov </vt:lpstr>
      <vt:lpstr>Folie 27</vt:lpstr>
      <vt:lpstr>Folie 28</vt:lpstr>
      <vt:lpstr>Folie 29</vt:lpstr>
      <vt:lpstr>8. Station: Das Skigebiet von Zavada</vt:lpstr>
      <vt:lpstr>Folie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 a v a d a</dc:title>
  <dc:creator>Benedikt Frese</dc:creator>
  <cp:lastModifiedBy>Reinhard</cp:lastModifiedBy>
  <cp:revision>41</cp:revision>
  <dcterms:created xsi:type="dcterms:W3CDTF">2002-11-13T08:57:55Z</dcterms:created>
  <dcterms:modified xsi:type="dcterms:W3CDTF">2012-05-23T20:10:36Z</dcterms:modified>
</cp:coreProperties>
</file>